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7" r:id="rId3"/>
    <p:sldId id="284" r:id="rId4"/>
    <p:sldId id="285" r:id="rId5"/>
    <p:sldId id="286" r:id="rId6"/>
    <p:sldId id="302" r:id="rId7"/>
    <p:sldId id="287" r:id="rId8"/>
    <p:sldId id="282" r:id="rId9"/>
    <p:sldId id="288" r:id="rId10"/>
    <p:sldId id="289" r:id="rId11"/>
    <p:sldId id="290" r:id="rId12"/>
    <p:sldId id="293" r:id="rId13"/>
    <p:sldId id="297" r:id="rId14"/>
    <p:sldId id="298" r:id="rId15"/>
    <p:sldId id="299" r:id="rId16"/>
    <p:sldId id="292" r:id="rId17"/>
    <p:sldId id="291" r:id="rId18"/>
    <p:sldId id="294" r:id="rId19"/>
    <p:sldId id="300" r:id="rId20"/>
    <p:sldId id="303" r:id="rId21"/>
    <p:sldId id="304" r:id="rId22"/>
    <p:sldId id="305" r:id="rId23"/>
    <p:sldId id="295" r:id="rId24"/>
    <p:sldId id="296" r:id="rId25"/>
    <p:sldId id="301" r:id="rId26"/>
    <p:sldId id="261" r:id="rId27"/>
  </p:sldIdLst>
  <p:sldSz cx="9144000" cy="6858000" type="screen4x3"/>
  <p:notesSz cx="7099300" cy="102346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3" autoAdjust="0"/>
    <p:restoredTop sz="94660"/>
  </p:normalViewPr>
  <p:slideViewPr>
    <p:cSldViewPr>
      <p:cViewPr varScale="1">
        <p:scale>
          <a:sx n="116" d="100"/>
          <a:sy n="116" d="100"/>
        </p:scale>
        <p:origin x="87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1716" y="-10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4512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 b="0"/>
            </a:lvl1pPr>
          </a:lstStyle>
          <a:p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 b="0"/>
            </a:lvl1pPr>
          </a:lstStyle>
          <a:p>
            <a:endParaRPr lang="ru-RU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 b="0"/>
            </a:lvl1pPr>
          </a:lstStyle>
          <a:p>
            <a:endParaRPr lang="ru-RU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 b="0"/>
            </a:lvl1pPr>
          </a:lstStyle>
          <a:p>
            <a:fld id="{6E7A87C2-EA65-4347-A402-293C26E1A8B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152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4941888"/>
            <a:ext cx="5903912" cy="1109662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algn="ctr"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7813" y="6021388"/>
            <a:ext cx="5903912" cy="696912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ctr">
              <a:buFontTx/>
              <a:buNone/>
              <a:defRPr sz="2400" b="1"/>
            </a:lvl1pPr>
          </a:lstStyle>
          <a:p>
            <a:r>
              <a:rPr lang="it-IT" smtClean="0"/>
              <a:t>Fare clic per modificare lo stile del sottotitolo dello schema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480175" y="115888"/>
            <a:ext cx="1979613" cy="5903912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539750" y="115888"/>
            <a:ext cx="5788025" cy="5903912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042988" y="908050"/>
            <a:ext cx="3632200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827588" y="908050"/>
            <a:ext cx="3632200" cy="5111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Fare clic sull'icona per inserire un'immagine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115888"/>
            <a:ext cx="74168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  <a:endParaRPr 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908050"/>
            <a:ext cx="74168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80808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080808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rgbClr val="080808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80808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80808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80808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nkedin.com/in/alessandrogambaro" TargetMode="External"/><Relationship Id="rId2" Type="http://schemas.openxmlformats.org/officeDocument/2006/relationships/hyperlink" Target="mailto:alessandro.gambaro@gmail.com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dotnetliguria.net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mongodb.org/downloads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docs.mongodb.org/manual/tutorial/insert-documents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docs.mongodb.org/manual/applications/drivers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hyperlink" Target="http://www.nuget.org/packages/mongocsharpdriver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docs.mongodb.org/ecosystem/tutorial/getting-started-with-csharp-driver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docs.mongodb.org/ecosystem/tutorial/use-linq-queries-with-csharp-driver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docs.mongodb.org/manual/applications/drivers/" TargetMode="External"/><Relationship Id="rId13" Type="http://schemas.openxmlformats.org/officeDocument/2006/relationships/hyperlink" Target="http://www.codeproject.com/Articles/491411/MongoDB-GenericDAO-with-LINQ-support" TargetMode="External"/><Relationship Id="rId18" Type="http://schemas.openxmlformats.org/officeDocument/2006/relationships/hyperlink" Target="http://www.dba-in-exile.com/2012/11/isolation-levels-in-oracle-vs-sql-server.html" TargetMode="External"/><Relationship Id="rId3" Type="http://schemas.openxmlformats.org/officeDocument/2006/relationships/hyperlink" Target="http://www.thewindowsclub.com/difference-sql-nosql-comparision" TargetMode="External"/><Relationship Id="rId7" Type="http://schemas.openxmlformats.org/officeDocument/2006/relationships/hyperlink" Target="https://github.com/mongodb" TargetMode="External"/><Relationship Id="rId12" Type="http://schemas.openxmlformats.org/officeDocument/2006/relationships/hyperlink" Target="http://docs.mongodb.org/manual/faq/fundamentals/#does-mongodb-support-acid-transactions" TargetMode="External"/><Relationship Id="rId17" Type="http://schemas.openxmlformats.org/officeDocument/2006/relationships/hyperlink" Target="http://www.dataversity.net/acid-vs-base-the-shifting-ph-of-database-transaction-processing/" TargetMode="External"/><Relationship Id="rId2" Type="http://schemas.openxmlformats.org/officeDocument/2006/relationships/image" Target="../media/image6.jpg"/><Relationship Id="rId16" Type="http://schemas.openxmlformats.org/officeDocument/2006/relationships/hyperlink" Target="http://www.johndcook.com/blog/2009/07/06/brewer-cap-theorem-bas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ocs.mongodb.org/manual/" TargetMode="External"/><Relationship Id="rId11" Type="http://schemas.openxmlformats.org/officeDocument/2006/relationships/hyperlink" Target="http://docs.mongodb.org/ecosystem/tutorial/use-linq-queries-with-csharp-driver/" TargetMode="External"/><Relationship Id="rId5" Type="http://schemas.openxmlformats.org/officeDocument/2006/relationships/hyperlink" Target="http://www.mongodb.com/" TargetMode="External"/><Relationship Id="rId15" Type="http://schemas.openxmlformats.org/officeDocument/2006/relationships/hyperlink" Target="http://blog.michaelckennedy.net/2010/04/29/mongodb-vs-sql-server-2008-performance-showdown/" TargetMode="External"/><Relationship Id="rId10" Type="http://schemas.openxmlformats.org/officeDocument/2006/relationships/hyperlink" Target="http://docs.mongodb.org/ecosystem/tutorial/getting-started-with-csharp-driver/" TargetMode="External"/><Relationship Id="rId19" Type="http://schemas.openxmlformats.org/officeDocument/2006/relationships/hyperlink" Target="http://blog.thisisfeifan.com/2013/12/mongodb-gridfs-performance-test.html" TargetMode="External"/><Relationship Id="rId4" Type="http://schemas.openxmlformats.org/officeDocument/2006/relationships/hyperlink" Target="http://www.mongodb.org/" TargetMode="External"/><Relationship Id="rId9" Type="http://schemas.openxmlformats.org/officeDocument/2006/relationships/hyperlink" Target="http://docs.mongodb.org/ecosystem/drivers/csharp/" TargetMode="External"/><Relationship Id="rId14" Type="http://schemas.openxmlformats.org/officeDocument/2006/relationships/hyperlink" Target="http://www.mongovue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31640" y="2636912"/>
            <a:ext cx="6408712" cy="720725"/>
          </a:xfrm>
        </p:spPr>
        <p:txBody>
          <a:bodyPr/>
          <a:lstStyle/>
          <a:p>
            <a:r>
              <a:rPr lang="it-IT" dirty="0" err="1" smtClean="0">
                <a:solidFill>
                  <a:schemeClr val="bg1">
                    <a:lumMod val="75000"/>
                  </a:schemeClr>
                </a:solidFill>
                <a:latin typeface="Tahoma" pitchFamily="34" charset="0"/>
              </a:rPr>
              <a:t>NoSQL</a:t>
            </a:r>
            <a:r>
              <a:rPr lang="it-IT" dirty="0" smtClean="0">
                <a:solidFill>
                  <a:schemeClr val="bg1">
                    <a:lumMod val="75000"/>
                  </a:schemeClr>
                </a:solidFill>
                <a:latin typeface="Tahoma" pitchFamily="34" charset="0"/>
              </a:rPr>
              <a:t> </a:t>
            </a:r>
            <a:r>
              <a:rPr lang="it-IT" dirty="0" err="1" smtClean="0">
                <a:solidFill>
                  <a:schemeClr val="bg1">
                    <a:lumMod val="75000"/>
                  </a:schemeClr>
                </a:solidFill>
                <a:latin typeface="Tahoma" pitchFamily="34" charset="0"/>
              </a:rPr>
              <a:t>MongoDB</a:t>
            </a:r>
            <a:r>
              <a:rPr lang="it-IT" dirty="0" smtClean="0">
                <a:solidFill>
                  <a:schemeClr val="bg1">
                    <a:lumMod val="75000"/>
                  </a:schemeClr>
                </a:solidFill>
                <a:latin typeface="Tahoma" pitchFamily="34" charset="0"/>
              </a:rPr>
              <a:t>  &amp; .Net</a:t>
            </a:r>
            <a:endParaRPr lang="en-US" dirty="0">
              <a:solidFill>
                <a:schemeClr val="bg1">
                  <a:lumMod val="75000"/>
                </a:schemeClr>
              </a:solidFill>
              <a:latin typeface="Tahoma" pitchFamily="34" charset="0"/>
            </a:endParaRPr>
          </a:p>
        </p:txBody>
      </p:sp>
      <p:sp>
        <p:nvSpPr>
          <p:cNvPr id="3482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627313" y="3284612"/>
            <a:ext cx="3917950" cy="647700"/>
          </a:xfrm>
        </p:spPr>
        <p:txBody>
          <a:bodyPr/>
          <a:lstStyle/>
          <a:p>
            <a:r>
              <a:rPr lang="it-IT" sz="3600" dirty="0" err="1" smtClean="0">
                <a:solidFill>
                  <a:schemeClr val="bg1">
                    <a:lumMod val="75000"/>
                  </a:schemeClr>
                </a:solidFill>
              </a:rPr>
              <a:t>DotNetLiguria</a:t>
            </a:r>
            <a:endParaRPr lang="uk-UA" sz="3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Rectangle 13"/>
          <p:cNvSpPr txBox="1">
            <a:spLocks noChangeArrowheads="1"/>
          </p:cNvSpPr>
          <p:nvPr/>
        </p:nvSpPr>
        <p:spPr bwMode="auto">
          <a:xfrm>
            <a:off x="2195736" y="5517232"/>
            <a:ext cx="4680520" cy="1079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sx="1000" sy="1000" algn="ctr" rotWithShape="0">
              <a:schemeClr val="bg2"/>
            </a:outerShdw>
          </a:effec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100" b="0" dirty="0">
                <a:effectLst>
                  <a:outerShdw sx="1000" sy="1000" algn="ctr" rotWithShape="0">
                    <a:srgbClr val="000000"/>
                  </a:outerShdw>
                </a:effectLst>
              </a:rPr>
              <a:t>Alessandro </a:t>
            </a:r>
            <a:r>
              <a:rPr lang="it-IT" sz="1100" b="0" dirty="0" err="1">
                <a:effectLst>
                  <a:outerShdw sx="1000" sy="1000" algn="ctr" rotWithShape="0">
                    <a:srgbClr val="000000"/>
                  </a:outerShdw>
                </a:effectLst>
              </a:rPr>
              <a:t>Gambaro</a:t>
            </a:r>
            <a:endParaRPr lang="it-IT" sz="1100" b="0" dirty="0">
              <a:effectLst>
                <a:outerShdw sx="1000" sy="1000" algn="ctr" rotWithShape="0">
                  <a:srgbClr val="000000"/>
                </a:outerShdw>
              </a:effectLst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100" b="0" dirty="0" smtClean="0">
                <a:effectLst>
                  <a:outerShdw sx="1000" sy="1000" algn="ctr" rotWithShape="0">
                    <a:srgbClr val="000000"/>
                  </a:outerShdw>
                </a:effectLst>
                <a:hlinkClick r:id="rId2"/>
              </a:rPr>
              <a:t>alessandro.gambaro@gmail.com</a:t>
            </a:r>
            <a:endParaRPr lang="it-IT" sz="1100" b="0" dirty="0">
              <a:effectLst>
                <a:outerShdw sx="1000" sy="1000" algn="ctr" rotWithShape="0">
                  <a:srgbClr val="000000"/>
                </a:outerShdw>
              </a:effectLst>
            </a:endParaRPr>
          </a:p>
          <a:p>
            <a:pPr lvl="0" algn="ctr">
              <a:spcBef>
                <a:spcPct val="20000"/>
              </a:spcBef>
            </a:pPr>
            <a:r>
              <a:rPr lang="it-IT" sz="1100" b="0" dirty="0">
                <a:effectLst>
                  <a:outerShdw sx="1000" sy="1000" algn="ctr" rotWithShape="0">
                    <a:srgbClr val="000000"/>
                  </a:outerShdw>
                </a:effectLst>
                <a:hlinkClick r:id="rId3"/>
              </a:rPr>
              <a:t>http://</a:t>
            </a:r>
            <a:r>
              <a:rPr lang="it-IT" sz="1100" b="0" dirty="0" smtClean="0">
                <a:effectLst>
                  <a:outerShdw sx="1000" sy="1000" algn="ctr" rotWithShape="0">
                    <a:srgbClr val="000000"/>
                  </a:outerShdw>
                </a:effectLst>
                <a:hlinkClick r:id="rId3"/>
              </a:rPr>
              <a:t>www.linkedin.com/in/</a:t>
            </a:r>
            <a:r>
              <a:rPr lang="it-IT" sz="1100" b="0" dirty="0" err="1" smtClean="0">
                <a:effectLst>
                  <a:outerShdw sx="1000" sy="1000" algn="ctr" rotWithShape="0">
                    <a:srgbClr val="000000"/>
                  </a:outerShdw>
                </a:effectLst>
                <a:hlinkClick r:id="rId3"/>
              </a:rPr>
              <a:t>alessandrogambaro</a:t>
            </a:r>
            <a:endParaRPr lang="it-IT" sz="1100" b="0" dirty="0" smtClean="0">
              <a:effectLst>
                <a:outerShdw sx="1000" sy="1000" algn="ctr" rotWithShape="0">
                  <a:srgbClr val="000000"/>
                </a:outerShdw>
              </a:effectLst>
            </a:endParaRPr>
          </a:p>
          <a:p>
            <a:pPr lvl="0" algn="ctr">
              <a:spcBef>
                <a:spcPct val="20000"/>
              </a:spcBef>
            </a:pPr>
            <a:r>
              <a:rPr lang="it-IT" sz="1100" b="0" dirty="0" smtClean="0">
                <a:effectLst>
                  <a:outerShdw sx="1000" sy="1000" algn="ctr" rotWithShape="0">
                    <a:srgbClr val="000000"/>
                  </a:outerShdw>
                </a:effectLst>
                <a:hlinkClick r:id="rId4"/>
              </a:rPr>
              <a:t>http://www.dotnetliguria.net</a:t>
            </a:r>
            <a:endParaRPr lang="uk-UA" sz="1100" b="0" dirty="0">
              <a:effectLst>
                <a:outerShdw sx="1000" sy="1000" algn="ctr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6624736" cy="508000"/>
          </a:xfrm>
        </p:spPr>
        <p:txBody>
          <a:bodyPr/>
          <a:lstStyle/>
          <a:p>
            <a:pPr algn="l"/>
            <a:r>
              <a:rPr lang="it-IT" b="0" dirty="0" err="1" smtClean="0"/>
              <a:t>Shards</a:t>
            </a:r>
            <a:endParaRPr lang="it-IT" b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907704" y="764704"/>
            <a:ext cx="6552084" cy="1800200"/>
          </a:xfrm>
        </p:spPr>
        <p:txBody>
          <a:bodyPr/>
          <a:lstStyle/>
          <a:p>
            <a:r>
              <a:rPr lang="it-IT" sz="1800" dirty="0" err="1" smtClean="0">
                <a:solidFill>
                  <a:srgbClr val="00B0F0"/>
                </a:solidFill>
              </a:rPr>
              <a:t>Shard</a:t>
            </a:r>
            <a:r>
              <a:rPr lang="it-IT" sz="1800" dirty="0" smtClean="0"/>
              <a:t>: </a:t>
            </a:r>
            <a:r>
              <a:rPr lang="it-IT" sz="1800" dirty="0"/>
              <a:t>è un replica-set (cluster of </a:t>
            </a:r>
            <a:r>
              <a:rPr lang="it-IT" sz="1800" dirty="0" err="1"/>
              <a:t>MongoDB</a:t>
            </a:r>
            <a:r>
              <a:rPr lang="it-IT" sz="1800" dirty="0"/>
              <a:t> </a:t>
            </a:r>
            <a:r>
              <a:rPr lang="it-IT" sz="1800" dirty="0" err="1"/>
              <a:t>servers</a:t>
            </a:r>
            <a:r>
              <a:rPr lang="it-IT" sz="1800" dirty="0"/>
              <a:t>) </a:t>
            </a:r>
            <a:r>
              <a:rPr lang="it-IT" sz="1800" dirty="0" smtClean="0"/>
              <a:t>o un singolo subset di data.</a:t>
            </a:r>
          </a:p>
          <a:p>
            <a:endParaRPr lang="it-IT" sz="1800" dirty="0"/>
          </a:p>
          <a:p>
            <a:r>
              <a:rPr lang="it-IT" sz="1800" dirty="0" err="1" smtClean="0">
                <a:solidFill>
                  <a:srgbClr val="00B0F0"/>
                </a:solidFill>
              </a:rPr>
              <a:t>Primary</a:t>
            </a:r>
            <a:r>
              <a:rPr lang="it-IT" sz="1800" dirty="0" smtClean="0">
                <a:solidFill>
                  <a:srgbClr val="00B0F0"/>
                </a:solidFill>
              </a:rPr>
              <a:t> </a:t>
            </a:r>
            <a:r>
              <a:rPr lang="it-IT" sz="1800" dirty="0" err="1" smtClean="0">
                <a:solidFill>
                  <a:srgbClr val="00B0F0"/>
                </a:solidFill>
              </a:rPr>
              <a:t>Shard</a:t>
            </a:r>
            <a:r>
              <a:rPr lang="it-IT" sz="1800" dirty="0" smtClean="0"/>
              <a:t>: ogni database ha uno </a:t>
            </a:r>
            <a:r>
              <a:rPr lang="it-IT" sz="1800" dirty="0" err="1" smtClean="0"/>
              <a:t>shard</a:t>
            </a:r>
            <a:r>
              <a:rPr lang="it-IT" sz="1800" dirty="0" smtClean="0"/>
              <a:t> </a:t>
            </a:r>
            <a:r>
              <a:rPr lang="it-IT" sz="1800" dirty="0" err="1" smtClean="0"/>
              <a:t>primary</a:t>
            </a:r>
            <a:r>
              <a:rPr lang="it-IT" sz="1800" dirty="0" smtClean="0"/>
              <a:t> che contiene tutte le </a:t>
            </a:r>
            <a:r>
              <a:rPr lang="it-IT" sz="1800" dirty="0" err="1" smtClean="0"/>
              <a:t>collections</a:t>
            </a:r>
            <a:r>
              <a:rPr lang="it-IT" sz="1800" dirty="0" smtClean="0"/>
              <a:t> nel </a:t>
            </a:r>
            <a:r>
              <a:rPr lang="it-IT" sz="1800" dirty="0" err="1" smtClean="0"/>
              <a:t>databse</a:t>
            </a:r>
            <a:r>
              <a:rPr lang="it-IT" sz="1800" dirty="0" smtClean="0"/>
              <a:t>.</a:t>
            </a:r>
            <a:endParaRPr lang="it-IT" sz="1800" dirty="0"/>
          </a:p>
        </p:txBody>
      </p:sp>
      <p:pic>
        <p:nvPicPr>
          <p:cNvPr id="2050" name="Picture 2" descr="Diagram of a primary shard. A primary shard contains non-sharded collections as well as chunks of documents from sharded collections. Shard A is the primary shard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684139"/>
            <a:ext cx="3810000" cy="4152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857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79712" y="116632"/>
            <a:ext cx="5256386" cy="508000"/>
          </a:xfrm>
        </p:spPr>
        <p:txBody>
          <a:bodyPr/>
          <a:lstStyle/>
          <a:p>
            <a:pPr algn="l"/>
            <a:r>
              <a:rPr lang="it-IT" b="0" dirty="0"/>
              <a:t>Replication in </a:t>
            </a:r>
            <a:r>
              <a:rPr lang="it-IT" b="0" dirty="0" err="1"/>
              <a:t>MongoDB</a:t>
            </a:r>
            <a:endParaRPr lang="it-IT" b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051720" y="908050"/>
            <a:ext cx="6408068" cy="2376934"/>
          </a:xfrm>
        </p:spPr>
        <p:txBody>
          <a:bodyPr/>
          <a:lstStyle/>
          <a:p>
            <a:r>
              <a:rPr lang="en-IE" sz="1800" dirty="0">
                <a:solidFill>
                  <a:srgbClr val="00B0F0"/>
                </a:solidFill>
              </a:rPr>
              <a:t>R</a:t>
            </a:r>
            <a:r>
              <a:rPr lang="en-IE" sz="1800" dirty="0" smtClean="0">
                <a:solidFill>
                  <a:srgbClr val="00B0F0"/>
                </a:solidFill>
              </a:rPr>
              <a:t>eplica set:</a:t>
            </a:r>
            <a:r>
              <a:rPr lang="en-IE" sz="1800" dirty="0" smtClean="0"/>
              <a:t> è un </a:t>
            </a:r>
            <a:r>
              <a:rPr lang="en-IE" sz="1800" dirty="0" err="1" smtClean="0"/>
              <a:t>gruppo</a:t>
            </a:r>
            <a:r>
              <a:rPr lang="en-IE" sz="1800" dirty="0" smtClean="0"/>
              <a:t> di </a:t>
            </a:r>
            <a:r>
              <a:rPr lang="en-IE" sz="1800" dirty="0" err="1" smtClean="0"/>
              <a:t>istanze</a:t>
            </a:r>
            <a:r>
              <a:rPr lang="en-IE" sz="1800" dirty="0" smtClean="0"/>
              <a:t> </a:t>
            </a:r>
            <a:r>
              <a:rPr lang="en-IE" sz="1800" dirty="0" err="1" smtClean="0"/>
              <a:t>mongod</a:t>
            </a:r>
            <a:r>
              <a:rPr lang="en-IE" sz="1800" dirty="0" smtClean="0"/>
              <a:t> </a:t>
            </a:r>
            <a:r>
              <a:rPr lang="en-IE" sz="1800" dirty="0" err="1" smtClean="0"/>
              <a:t>che</a:t>
            </a:r>
            <a:r>
              <a:rPr lang="en-IE" sz="1800" dirty="0" smtClean="0"/>
              <a:t> </a:t>
            </a:r>
            <a:r>
              <a:rPr lang="en-IE" sz="1800" dirty="0" err="1" smtClean="0"/>
              <a:t>detengono</a:t>
            </a:r>
            <a:r>
              <a:rPr lang="en-IE" sz="1800" dirty="0" smtClean="0"/>
              <a:t> lo </a:t>
            </a:r>
            <a:r>
              <a:rPr lang="en-IE" sz="1800" dirty="0" err="1" smtClean="0"/>
              <a:t>stesso</a:t>
            </a:r>
            <a:r>
              <a:rPr lang="en-IE" sz="1800" dirty="0" smtClean="0"/>
              <a:t> data </a:t>
            </a:r>
            <a:r>
              <a:rPr lang="en-IE" sz="1800" dirty="0"/>
              <a:t>set. </a:t>
            </a:r>
            <a:endParaRPr lang="en-IE" sz="1800" dirty="0" smtClean="0"/>
          </a:p>
          <a:p>
            <a:r>
              <a:rPr lang="en-IE" sz="1800" dirty="0" err="1"/>
              <a:t>M</a:t>
            </a:r>
            <a:r>
              <a:rPr lang="en-IE" sz="1800" dirty="0" err="1" smtClean="0"/>
              <a:t>ongod</a:t>
            </a:r>
            <a:r>
              <a:rPr lang="en-IE" sz="1800" dirty="0"/>
              <a:t>, </a:t>
            </a:r>
            <a:r>
              <a:rPr lang="en-IE" sz="1800" dirty="0" err="1" smtClean="0"/>
              <a:t>il</a:t>
            </a:r>
            <a:r>
              <a:rPr lang="en-IE" sz="1800" dirty="0" smtClean="0"/>
              <a:t> “</a:t>
            </a:r>
            <a:r>
              <a:rPr lang="en-IE" sz="1800" i="1" dirty="0" smtClean="0">
                <a:solidFill>
                  <a:srgbClr val="00B0F0"/>
                </a:solidFill>
              </a:rPr>
              <a:t>primary</a:t>
            </a:r>
            <a:r>
              <a:rPr lang="en-IE" sz="1800" dirty="0" smtClean="0"/>
              <a:t>”, </a:t>
            </a:r>
            <a:r>
              <a:rPr lang="en-IE" sz="1800" dirty="0" err="1" smtClean="0"/>
              <a:t>riceve</a:t>
            </a:r>
            <a:r>
              <a:rPr lang="en-IE" sz="1800" dirty="0" smtClean="0"/>
              <a:t> </a:t>
            </a:r>
            <a:r>
              <a:rPr lang="en-IE" sz="1800" dirty="0" err="1" smtClean="0"/>
              <a:t>tutte</a:t>
            </a:r>
            <a:r>
              <a:rPr lang="en-IE" sz="1800" dirty="0" smtClean="0"/>
              <a:t> le write operations, le </a:t>
            </a:r>
            <a:r>
              <a:rPr lang="en-IE" sz="1800" dirty="0" err="1" smtClean="0"/>
              <a:t>altre</a:t>
            </a:r>
            <a:r>
              <a:rPr lang="en-IE" sz="1800" dirty="0" smtClean="0"/>
              <a:t> </a:t>
            </a:r>
            <a:r>
              <a:rPr lang="en-IE" sz="1800" dirty="0" err="1" smtClean="0"/>
              <a:t>istanze</a:t>
            </a:r>
            <a:r>
              <a:rPr lang="en-IE" sz="1800" dirty="0" smtClean="0"/>
              <a:t> “</a:t>
            </a:r>
            <a:r>
              <a:rPr lang="en-IE" sz="1800" i="1" dirty="0" err="1" smtClean="0">
                <a:solidFill>
                  <a:srgbClr val="00B0F0"/>
                </a:solidFill>
              </a:rPr>
              <a:t>secondaries</a:t>
            </a:r>
            <a:r>
              <a:rPr lang="en-IE" sz="1800" i="1" dirty="0" smtClean="0"/>
              <a:t>”</a:t>
            </a:r>
            <a:r>
              <a:rPr lang="en-IE" sz="1800" dirty="0" smtClean="0"/>
              <a:t>, </a:t>
            </a:r>
            <a:r>
              <a:rPr lang="en-IE" sz="1800" dirty="0" err="1" smtClean="0"/>
              <a:t>applicano</a:t>
            </a:r>
            <a:r>
              <a:rPr lang="en-IE" sz="1800" dirty="0" smtClean="0"/>
              <a:t> le </a:t>
            </a:r>
            <a:r>
              <a:rPr lang="en-IE" sz="1800" dirty="0" err="1" smtClean="0"/>
              <a:t>operazioni</a:t>
            </a:r>
            <a:r>
              <a:rPr lang="en-IE" sz="1800" dirty="0" smtClean="0"/>
              <a:t> </a:t>
            </a:r>
            <a:r>
              <a:rPr lang="en-IE" sz="1800" dirty="0" err="1" smtClean="0"/>
              <a:t>che</a:t>
            </a:r>
            <a:r>
              <a:rPr lang="en-IE" sz="1800" dirty="0" smtClean="0"/>
              <a:t> </a:t>
            </a:r>
            <a:r>
              <a:rPr lang="en-IE" sz="1800" dirty="0" err="1" smtClean="0"/>
              <a:t>arrivano</a:t>
            </a:r>
            <a:r>
              <a:rPr lang="en-IE" sz="1800" dirty="0" smtClean="0"/>
              <a:t> dal </a:t>
            </a:r>
            <a:r>
              <a:rPr lang="en-IE" sz="1800" i="1" dirty="0" smtClean="0"/>
              <a:t>primary</a:t>
            </a:r>
            <a:r>
              <a:rPr lang="en-IE" sz="1800" dirty="0" smtClean="0"/>
              <a:t>.</a:t>
            </a:r>
          </a:p>
          <a:p>
            <a:r>
              <a:rPr lang="en-IE" sz="1800" dirty="0">
                <a:solidFill>
                  <a:srgbClr val="00B0F0"/>
                </a:solidFill>
              </a:rPr>
              <a:t>Asynchronous Replication</a:t>
            </a:r>
            <a:r>
              <a:rPr lang="en-IE" sz="1800" dirty="0" smtClean="0"/>
              <a:t>¶: I </a:t>
            </a:r>
            <a:r>
              <a:rPr lang="en-IE" sz="1800" dirty="0" err="1" smtClean="0"/>
              <a:t>dati</a:t>
            </a:r>
            <a:r>
              <a:rPr lang="en-IE" sz="1800" dirty="0" smtClean="0"/>
              <a:t> </a:t>
            </a:r>
            <a:r>
              <a:rPr lang="en-IE" sz="1800" dirty="0" err="1" smtClean="0"/>
              <a:t>vengono</a:t>
            </a:r>
            <a:r>
              <a:rPr lang="en-IE" sz="1800" dirty="0" smtClean="0"/>
              <a:t> </a:t>
            </a:r>
            <a:r>
              <a:rPr lang="en-IE" sz="1800" dirty="0" err="1" smtClean="0"/>
              <a:t>replicati</a:t>
            </a:r>
            <a:r>
              <a:rPr lang="en-IE" sz="1800" dirty="0" smtClean="0"/>
              <a:t> in </a:t>
            </a:r>
            <a:r>
              <a:rPr lang="en-IE" sz="1800" dirty="0" err="1" smtClean="0"/>
              <a:t>modo</a:t>
            </a:r>
            <a:r>
              <a:rPr lang="en-IE" sz="1800" dirty="0" smtClean="0"/>
              <a:t> </a:t>
            </a:r>
            <a:r>
              <a:rPr lang="en-IE" sz="1800" dirty="0" err="1" smtClean="0"/>
              <a:t>asincrono</a:t>
            </a:r>
            <a:r>
              <a:rPr lang="en-IE" sz="1800" dirty="0" smtClean="0"/>
              <a:t> e non </a:t>
            </a:r>
            <a:r>
              <a:rPr lang="en-IE" sz="1800" dirty="0" err="1" smtClean="0"/>
              <a:t>immediato</a:t>
            </a:r>
            <a:r>
              <a:rPr lang="en-IE" sz="1800" dirty="0" smtClean="0"/>
              <a:t>!</a:t>
            </a:r>
            <a:endParaRPr lang="en-IE" sz="1800" dirty="0"/>
          </a:p>
          <a:p>
            <a:r>
              <a:rPr lang="en-IE" sz="1800" dirty="0" smtClean="0">
                <a:solidFill>
                  <a:srgbClr val="00B0F0"/>
                </a:solidFill>
              </a:rPr>
              <a:t>Automatic fail-over</a:t>
            </a:r>
            <a:r>
              <a:rPr lang="en-IE" sz="1800" dirty="0" smtClean="0"/>
              <a:t>: </a:t>
            </a:r>
            <a:r>
              <a:rPr lang="en-IE" sz="1800" dirty="0" err="1" smtClean="0"/>
              <a:t>quando</a:t>
            </a:r>
            <a:r>
              <a:rPr lang="en-IE" sz="1800" dirty="0" smtClean="0"/>
              <a:t> </a:t>
            </a:r>
            <a:r>
              <a:rPr lang="en-IE" sz="1800" dirty="0" err="1" smtClean="0"/>
              <a:t>viene</a:t>
            </a:r>
            <a:r>
              <a:rPr lang="en-IE" sz="1800" dirty="0" smtClean="0"/>
              <a:t> a </a:t>
            </a:r>
            <a:r>
              <a:rPr lang="en-IE" sz="1800" dirty="0" err="1" smtClean="0"/>
              <a:t>mancare</a:t>
            </a:r>
            <a:r>
              <a:rPr lang="en-IE" sz="1800" dirty="0" smtClean="0"/>
              <a:t> </a:t>
            </a:r>
            <a:r>
              <a:rPr lang="en-IE" sz="1800" dirty="0" err="1" smtClean="0"/>
              <a:t>il</a:t>
            </a:r>
            <a:r>
              <a:rPr lang="en-IE" sz="1800" dirty="0" smtClean="0"/>
              <a:t> primary.</a:t>
            </a:r>
            <a:endParaRPr lang="it-IT" sz="1800" dirty="0"/>
          </a:p>
        </p:txBody>
      </p:sp>
      <p:pic>
        <p:nvPicPr>
          <p:cNvPr id="6146" name="Picture 2" descr="Diagram of a 3 member replica set that consists of a primary and two secondaries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89040"/>
            <a:ext cx="66675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8857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b="0" dirty="0" smtClean="0"/>
              <a:t>Installation &amp; Setup</a:t>
            </a:r>
            <a:endParaRPr lang="it-IT" b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78235" y="805979"/>
            <a:ext cx="8676456" cy="2839045"/>
          </a:xfrm>
        </p:spPr>
        <p:txBody>
          <a:bodyPr/>
          <a:lstStyle/>
          <a:p>
            <a:r>
              <a:rPr lang="it-IT" sz="1800" dirty="0" smtClean="0">
                <a:solidFill>
                  <a:srgbClr val="00B0F0"/>
                </a:solidFill>
              </a:rPr>
              <a:t>Download </a:t>
            </a:r>
          </a:p>
          <a:p>
            <a:pPr lvl="1"/>
            <a:r>
              <a:rPr lang="it-IT" sz="1800" b="0" dirty="0" smtClean="0"/>
              <a:t>Website</a:t>
            </a:r>
            <a:r>
              <a:rPr lang="it-IT" sz="1800" b="0" dirty="0"/>
              <a:t>: </a:t>
            </a:r>
            <a:r>
              <a:rPr lang="it-IT" sz="1800" b="0" dirty="0">
                <a:hlinkClick r:id="rId2"/>
              </a:rPr>
              <a:t>http://</a:t>
            </a:r>
            <a:r>
              <a:rPr lang="it-IT" sz="1800" b="0" dirty="0" smtClean="0">
                <a:hlinkClick r:id="rId2"/>
              </a:rPr>
              <a:t>www.mongodb.org/downloads</a:t>
            </a:r>
            <a:endParaRPr lang="it-IT" sz="1800" b="0" dirty="0"/>
          </a:p>
          <a:p>
            <a:pPr lvl="1"/>
            <a:r>
              <a:rPr lang="it-IT" sz="1800" b="0" dirty="0" smtClean="0"/>
              <a:t>Scegliere la versione che preferite </a:t>
            </a:r>
            <a:r>
              <a:rPr lang="it-IT" sz="1800" b="0" dirty="0" err="1" smtClean="0"/>
              <a:t>msi</a:t>
            </a:r>
            <a:r>
              <a:rPr lang="it-IT" sz="1800" b="0" dirty="0" smtClean="0"/>
              <a:t> o zip</a:t>
            </a:r>
            <a:endParaRPr lang="it-IT" sz="1800" dirty="0" smtClean="0"/>
          </a:p>
          <a:p>
            <a:r>
              <a:rPr lang="it-IT" sz="1800" dirty="0">
                <a:solidFill>
                  <a:srgbClr val="00B0F0"/>
                </a:solidFill>
              </a:rPr>
              <a:t>Startup </a:t>
            </a:r>
            <a:r>
              <a:rPr lang="it-IT" sz="1800" dirty="0" err="1" smtClean="0">
                <a:solidFill>
                  <a:srgbClr val="00B0F0"/>
                </a:solidFill>
              </a:rPr>
              <a:t>MongoDB</a:t>
            </a:r>
            <a:endParaRPr lang="it-IT" sz="1800" dirty="0">
              <a:solidFill>
                <a:srgbClr val="00B0F0"/>
              </a:solidFill>
            </a:endParaRPr>
          </a:p>
          <a:p>
            <a:pPr lvl="1"/>
            <a:r>
              <a:rPr lang="it-IT" sz="1400" b="0" dirty="0" err="1" smtClean="0">
                <a:solidFill>
                  <a:srgbClr val="00B050"/>
                </a:solidFill>
              </a:rPr>
              <a:t>mongod</a:t>
            </a:r>
            <a:r>
              <a:rPr lang="it-IT" sz="1400" b="0" dirty="0">
                <a:solidFill>
                  <a:srgbClr val="00B050"/>
                </a:solidFill>
              </a:rPr>
              <a:t> </a:t>
            </a:r>
            <a:r>
              <a:rPr lang="it-IT" sz="1400" b="0" dirty="0" smtClean="0">
                <a:solidFill>
                  <a:srgbClr val="00B050"/>
                </a:solidFill>
              </a:rPr>
              <a:t> --</a:t>
            </a:r>
            <a:r>
              <a:rPr lang="it-IT" sz="1400" b="0" dirty="0" err="1" smtClean="0">
                <a:solidFill>
                  <a:srgbClr val="00B050"/>
                </a:solidFill>
              </a:rPr>
              <a:t>dbpath</a:t>
            </a:r>
            <a:r>
              <a:rPr lang="it-IT" sz="1400" b="0" dirty="0" smtClean="0">
                <a:solidFill>
                  <a:srgbClr val="00B050"/>
                </a:solidFill>
              </a:rPr>
              <a:t> c:\mypath\data</a:t>
            </a:r>
            <a:endParaRPr lang="it-IT" sz="1400" b="0" dirty="0">
              <a:solidFill>
                <a:schemeClr val="tx1"/>
              </a:solidFill>
            </a:endParaRPr>
          </a:p>
          <a:p>
            <a:pPr lvl="1"/>
            <a:r>
              <a:rPr lang="it-IT" sz="1400" b="0" dirty="0" smtClean="0">
                <a:solidFill>
                  <a:schemeClr val="tx1"/>
                </a:solidFill>
              </a:rPr>
              <a:t>Aggiungere </a:t>
            </a:r>
            <a:r>
              <a:rPr lang="it-IT" sz="1400" b="0" dirty="0" err="1" smtClean="0">
                <a:solidFill>
                  <a:schemeClr val="tx1"/>
                </a:solidFill>
              </a:rPr>
              <a:t>paramteri</a:t>
            </a:r>
            <a:r>
              <a:rPr lang="it-IT" sz="1400" b="0" dirty="0" smtClean="0">
                <a:solidFill>
                  <a:schemeClr val="tx1"/>
                </a:solidFill>
              </a:rPr>
              <a:t> per configurazione </a:t>
            </a:r>
            <a:r>
              <a:rPr lang="it-IT" sz="1400" b="0" dirty="0" err="1" smtClean="0">
                <a:solidFill>
                  <a:schemeClr val="tx1"/>
                </a:solidFill>
              </a:rPr>
              <a:t>mongo</a:t>
            </a:r>
            <a:r>
              <a:rPr lang="it-IT" sz="1400" b="0" dirty="0" smtClean="0">
                <a:solidFill>
                  <a:schemeClr val="tx1"/>
                </a:solidFill>
              </a:rPr>
              <a:t> se si vuole </a:t>
            </a:r>
            <a:r>
              <a:rPr lang="it-IT" sz="1400" b="0" dirty="0" err="1" smtClean="0">
                <a:solidFill>
                  <a:schemeClr val="tx1"/>
                </a:solidFill>
              </a:rPr>
              <a:t>customizzare</a:t>
            </a:r>
            <a:r>
              <a:rPr lang="it-IT" sz="1400" b="0" dirty="0" smtClean="0">
                <a:solidFill>
                  <a:schemeClr val="tx1"/>
                </a:solidFill>
              </a:rPr>
              <a:t> lo startup</a:t>
            </a:r>
          </a:p>
          <a:p>
            <a:pPr lvl="1"/>
            <a:endParaRPr lang="it-IT" sz="1400" b="0" dirty="0">
              <a:solidFill>
                <a:schemeClr val="tx1"/>
              </a:solidFill>
            </a:endParaRPr>
          </a:p>
          <a:p>
            <a:r>
              <a:rPr lang="it-IT" sz="1800" dirty="0" smtClean="0">
                <a:solidFill>
                  <a:srgbClr val="00B0F0"/>
                </a:solidFill>
              </a:rPr>
              <a:t>Using</a:t>
            </a:r>
            <a:r>
              <a:rPr lang="it-IT" sz="1800" dirty="0" smtClean="0">
                <a:solidFill>
                  <a:schemeClr val="tx1"/>
                </a:solidFill>
              </a:rPr>
              <a:t>: utilizzare </a:t>
            </a:r>
            <a:r>
              <a:rPr lang="it-IT" sz="1800" dirty="0" err="1" smtClean="0">
                <a:solidFill>
                  <a:srgbClr val="00B050"/>
                </a:solidFill>
              </a:rPr>
              <a:t>MongoVUE</a:t>
            </a:r>
            <a:r>
              <a:rPr lang="it-IT" sz="1800" dirty="0" smtClean="0">
                <a:solidFill>
                  <a:srgbClr val="00B050"/>
                </a:solidFill>
              </a:rPr>
              <a:t> </a:t>
            </a:r>
            <a:r>
              <a:rPr lang="it-IT" sz="1800" dirty="0" smtClean="0">
                <a:solidFill>
                  <a:schemeClr val="tx1"/>
                </a:solidFill>
              </a:rPr>
              <a:t>o la </a:t>
            </a:r>
            <a:r>
              <a:rPr lang="it-IT" sz="1800" dirty="0" err="1" smtClean="0">
                <a:solidFill>
                  <a:schemeClr val="tx1"/>
                </a:solidFill>
              </a:rPr>
              <a:t>shell</a:t>
            </a:r>
            <a:r>
              <a:rPr lang="it-IT" sz="1800" dirty="0" smtClean="0">
                <a:solidFill>
                  <a:schemeClr val="tx1"/>
                </a:solidFill>
              </a:rPr>
              <a:t> con il comando </a:t>
            </a:r>
            <a:r>
              <a:rPr lang="it-IT" sz="1800" dirty="0" err="1" smtClean="0">
                <a:solidFill>
                  <a:srgbClr val="00B050"/>
                </a:solidFill>
              </a:rPr>
              <a:t>mongo</a:t>
            </a:r>
            <a:r>
              <a:rPr lang="it-IT" sz="1800" dirty="0" smtClean="0">
                <a:solidFill>
                  <a:srgbClr val="00B050"/>
                </a:solidFill>
              </a:rPr>
              <a:t> </a:t>
            </a:r>
            <a:r>
              <a:rPr lang="it-IT" sz="1800" dirty="0" smtClean="0">
                <a:solidFill>
                  <a:schemeClr val="tx1"/>
                </a:solidFill>
              </a:rPr>
              <a:t>per collegarsi a </a:t>
            </a:r>
            <a:r>
              <a:rPr lang="it-IT" sz="1800" dirty="0" err="1" smtClean="0">
                <a:solidFill>
                  <a:schemeClr val="tx1"/>
                </a:solidFill>
              </a:rPr>
              <a:t>mongo</a:t>
            </a:r>
            <a:r>
              <a:rPr lang="it-IT" sz="1800" dirty="0" smtClean="0">
                <a:solidFill>
                  <a:schemeClr val="tx1"/>
                </a:solidFill>
              </a:rPr>
              <a:t> e gestire il database</a:t>
            </a:r>
            <a:endParaRPr lang="it-IT" sz="1800" b="0" dirty="0">
              <a:solidFill>
                <a:schemeClr val="tx1"/>
              </a:solidFill>
            </a:endParaRPr>
          </a:p>
          <a:p>
            <a:endParaRPr lang="it-IT" sz="1800" dirty="0" smtClean="0"/>
          </a:p>
          <a:p>
            <a:pPr lvl="1"/>
            <a:endParaRPr lang="it-IT" sz="1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31" y="3645024"/>
            <a:ext cx="712470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3477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76313" y="116632"/>
            <a:ext cx="7416800" cy="508000"/>
          </a:xfrm>
        </p:spPr>
        <p:txBody>
          <a:bodyPr/>
          <a:lstStyle/>
          <a:p>
            <a:pPr algn="l"/>
            <a:r>
              <a:rPr lang="it-IT" b="0" dirty="0" err="1" smtClean="0"/>
              <a:t>Add</a:t>
            </a:r>
            <a:r>
              <a:rPr lang="it-IT" b="0" dirty="0" smtClean="0"/>
              <a:t> Item in </a:t>
            </a:r>
            <a:r>
              <a:rPr lang="it-IT" b="0" dirty="0" err="1" smtClean="0"/>
              <a:t>MongoDB</a:t>
            </a:r>
            <a:endParaRPr lang="it-IT" b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35696" y="764704"/>
            <a:ext cx="7128792" cy="432048"/>
          </a:xfrm>
        </p:spPr>
        <p:txBody>
          <a:bodyPr/>
          <a:lstStyle/>
          <a:p>
            <a:r>
              <a:rPr lang="it-IT" sz="1800" dirty="0" smtClean="0"/>
              <a:t>Site: </a:t>
            </a:r>
            <a:r>
              <a:rPr lang="it-IT" sz="1800" dirty="0" smtClean="0">
                <a:hlinkClick r:id="rId3"/>
              </a:rPr>
              <a:t>http</a:t>
            </a:r>
            <a:r>
              <a:rPr lang="it-IT" sz="1800" dirty="0">
                <a:hlinkClick r:id="rId3"/>
              </a:rPr>
              <a:t>://docs.mongodb.org/manual/tutorial/insert-documents</a:t>
            </a:r>
            <a:r>
              <a:rPr lang="it-IT" sz="1800" dirty="0" smtClean="0">
                <a:hlinkClick r:id="rId3"/>
              </a:rPr>
              <a:t>/</a:t>
            </a:r>
            <a:endParaRPr lang="it-IT" sz="1800" dirty="0" smtClean="0"/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endParaRPr lang="it-IT" sz="1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96752"/>
            <a:ext cx="585787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070" y="4120108"/>
            <a:ext cx="30575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gnaposto contenuto 2"/>
          <p:cNvSpPr txBox="1">
            <a:spLocks/>
          </p:cNvSpPr>
          <p:nvPr/>
        </p:nvSpPr>
        <p:spPr bwMode="auto">
          <a:xfrm>
            <a:off x="1988096" y="5373216"/>
            <a:ext cx="712879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it-IT" sz="1800" b="0" kern="0" dirty="0" smtClean="0"/>
              <a:t>Con l’istruzione sopra lanciata da riga di comando da console </a:t>
            </a:r>
            <a:r>
              <a:rPr lang="it-IT" sz="1800" b="0" kern="0" dirty="0" err="1" smtClean="0">
                <a:solidFill>
                  <a:srgbClr val="00B050"/>
                </a:solidFill>
              </a:rPr>
              <a:t>mongo</a:t>
            </a:r>
            <a:r>
              <a:rPr lang="it-IT" sz="1800" b="0" kern="0" dirty="0" smtClean="0"/>
              <a:t>, aggiungiamo un elemento alla </a:t>
            </a:r>
            <a:r>
              <a:rPr lang="it-IT" sz="1800" b="0" kern="0" dirty="0" err="1" smtClean="0"/>
              <a:t>collection</a:t>
            </a:r>
            <a:r>
              <a:rPr lang="it-IT" sz="1800" b="0" kern="0" dirty="0" smtClean="0"/>
              <a:t> </a:t>
            </a:r>
            <a:r>
              <a:rPr lang="it-IT" sz="1800" b="0" i="1" kern="0" dirty="0" err="1" smtClean="0"/>
              <a:t>inventory</a:t>
            </a:r>
            <a:r>
              <a:rPr lang="it-IT" sz="1800" b="0" kern="0" dirty="0" smtClean="0"/>
              <a:t> sul database selezionato </a:t>
            </a:r>
            <a:r>
              <a:rPr lang="it-IT" sz="1800" b="0" kern="0" dirty="0" err="1" smtClean="0"/>
              <a:t>precedetemente</a:t>
            </a:r>
            <a:r>
              <a:rPr lang="it-IT" sz="1800" b="0" kern="0" dirty="0" smtClean="0"/>
              <a:t> da console.</a:t>
            </a:r>
          </a:p>
          <a:p>
            <a:pPr marL="0" indent="0">
              <a:buFontTx/>
              <a:buNone/>
            </a:pPr>
            <a:endParaRPr lang="it-IT" sz="1800" b="0" kern="0" dirty="0"/>
          </a:p>
        </p:txBody>
      </p:sp>
    </p:spTree>
    <p:extLst>
      <p:ext uri="{BB962C8B-B14F-4D97-AF65-F5344CB8AC3E}">
        <p14:creationId xmlns:p14="http://schemas.microsoft.com/office/powerpoint/2010/main" val="22535804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76313" y="116632"/>
            <a:ext cx="7416800" cy="508000"/>
          </a:xfrm>
        </p:spPr>
        <p:txBody>
          <a:bodyPr/>
          <a:lstStyle/>
          <a:p>
            <a:pPr algn="l"/>
            <a:r>
              <a:rPr lang="it-IT" b="0" dirty="0" err="1" smtClean="0"/>
              <a:t>Querying</a:t>
            </a:r>
            <a:r>
              <a:rPr lang="it-IT" b="0" dirty="0" smtClean="0"/>
              <a:t> in </a:t>
            </a:r>
            <a:r>
              <a:rPr lang="it-IT" b="0" dirty="0" err="1" smtClean="0"/>
              <a:t>MongoDB</a:t>
            </a:r>
            <a:endParaRPr lang="it-IT" b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35696" y="764704"/>
            <a:ext cx="7128792" cy="360040"/>
          </a:xfrm>
        </p:spPr>
        <p:txBody>
          <a:bodyPr/>
          <a:lstStyle/>
          <a:p>
            <a:pPr marL="0" indent="0">
              <a:buNone/>
            </a:pPr>
            <a:r>
              <a:rPr lang="it-IT" sz="1800" dirty="0" smtClean="0">
                <a:solidFill>
                  <a:schemeClr val="tx1"/>
                </a:solidFill>
              </a:rPr>
              <a:t>Comando:</a:t>
            </a:r>
            <a:r>
              <a:rPr lang="it-IT" sz="1800" dirty="0" smtClean="0">
                <a:solidFill>
                  <a:srgbClr val="00B050"/>
                </a:solidFill>
              </a:rPr>
              <a:t> </a:t>
            </a:r>
            <a:r>
              <a:rPr lang="it-IT" sz="1800" dirty="0" err="1" smtClean="0">
                <a:solidFill>
                  <a:srgbClr val="00B050"/>
                </a:solidFill>
              </a:rPr>
              <a:t>find</a:t>
            </a:r>
            <a:r>
              <a:rPr lang="it-IT" sz="1800" dirty="0" smtClean="0">
                <a:solidFill>
                  <a:srgbClr val="00B050"/>
                </a:solidFill>
              </a:rPr>
              <a:t>/</a:t>
            </a:r>
            <a:r>
              <a:rPr lang="it-IT" sz="1800" dirty="0" err="1" smtClean="0">
                <a:solidFill>
                  <a:srgbClr val="00B050"/>
                </a:solidFill>
              </a:rPr>
              <a:t>findOne</a:t>
            </a:r>
            <a:r>
              <a:rPr lang="it-IT" sz="1800" dirty="0" smtClean="0">
                <a:solidFill>
                  <a:srgbClr val="00B050"/>
                </a:solidFill>
              </a:rPr>
              <a:t>.</a:t>
            </a:r>
          </a:p>
          <a:p>
            <a:pPr marL="0" indent="0">
              <a:buNone/>
            </a:pPr>
            <a:endParaRPr lang="it-IT" sz="1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069" y="1615478"/>
            <a:ext cx="45148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122" y="3042119"/>
            <a:ext cx="51244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egnaposto contenuto 2"/>
          <p:cNvSpPr txBox="1">
            <a:spLocks/>
          </p:cNvSpPr>
          <p:nvPr/>
        </p:nvSpPr>
        <p:spPr bwMode="auto">
          <a:xfrm>
            <a:off x="1907704" y="1196752"/>
            <a:ext cx="712879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it-IT" sz="1600" b="0" kern="0" dirty="0" smtClean="0"/>
              <a:t>Tutti gli item che abbiano un attributo </a:t>
            </a:r>
            <a:r>
              <a:rPr lang="it-IT" sz="1600" b="0" kern="0" dirty="0" err="1" smtClean="0"/>
              <a:t>type</a:t>
            </a:r>
            <a:r>
              <a:rPr lang="it-IT" sz="1600" b="0" kern="0" dirty="0" smtClean="0"/>
              <a:t> con questo valore.</a:t>
            </a:r>
            <a:endParaRPr lang="it-IT" sz="1600" b="0" kern="0" dirty="0"/>
          </a:p>
        </p:txBody>
      </p:sp>
      <p:sp>
        <p:nvSpPr>
          <p:cNvPr id="11" name="Segnaposto contenuto 2"/>
          <p:cNvSpPr txBox="1">
            <a:spLocks/>
          </p:cNvSpPr>
          <p:nvPr/>
        </p:nvSpPr>
        <p:spPr bwMode="auto">
          <a:xfrm>
            <a:off x="1921446" y="2663030"/>
            <a:ext cx="784887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it-IT" sz="1600" b="0" kern="0" dirty="0" smtClean="0"/>
              <a:t>Tutti gli item che con </a:t>
            </a:r>
            <a:r>
              <a:rPr lang="it-IT" sz="1600" b="0" kern="0" dirty="0" err="1" smtClean="0"/>
              <a:t>type</a:t>
            </a:r>
            <a:r>
              <a:rPr lang="it-IT" sz="1600" b="0" kern="0" dirty="0" smtClean="0"/>
              <a:t> = ‘</a:t>
            </a:r>
            <a:r>
              <a:rPr lang="it-IT" sz="1600" b="0" kern="0" dirty="0" err="1" smtClean="0"/>
              <a:t>food</a:t>
            </a:r>
            <a:r>
              <a:rPr lang="it-IT" sz="1600" b="0" kern="0" dirty="0" smtClean="0"/>
              <a:t>’ o ‘</a:t>
            </a:r>
            <a:r>
              <a:rPr lang="it-IT" sz="1600" b="0" kern="0" dirty="0" err="1" smtClean="0"/>
              <a:t>snacks</a:t>
            </a:r>
            <a:r>
              <a:rPr lang="it-IT" sz="1600" b="0" kern="0" dirty="0" smtClean="0"/>
              <a:t>’.</a:t>
            </a:r>
            <a:endParaRPr lang="it-IT" sz="1600" b="0" kern="0" dirty="0"/>
          </a:p>
        </p:txBody>
      </p:sp>
      <p:sp>
        <p:nvSpPr>
          <p:cNvPr id="12" name="Segnaposto contenuto 2"/>
          <p:cNvSpPr txBox="1">
            <a:spLocks/>
          </p:cNvSpPr>
          <p:nvPr/>
        </p:nvSpPr>
        <p:spPr bwMode="auto">
          <a:xfrm>
            <a:off x="1921446" y="4221088"/>
            <a:ext cx="784887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it-IT" sz="1600" b="0" kern="0" dirty="0" smtClean="0"/>
              <a:t>Tutti gli item con </a:t>
            </a:r>
            <a:r>
              <a:rPr lang="it-IT" sz="1600" b="0" kern="0" dirty="0" err="1" smtClean="0"/>
              <a:t>type</a:t>
            </a:r>
            <a:r>
              <a:rPr lang="it-IT" sz="1600" b="0" kern="0" dirty="0" smtClean="0"/>
              <a:t> = ‘</a:t>
            </a:r>
            <a:r>
              <a:rPr lang="it-IT" sz="1600" b="0" kern="0" dirty="0" err="1" smtClean="0"/>
              <a:t>food</a:t>
            </a:r>
            <a:r>
              <a:rPr lang="it-IT" sz="1600" b="0" kern="0" dirty="0" smtClean="0"/>
              <a:t>’ e </a:t>
            </a:r>
            <a:r>
              <a:rPr lang="it-IT" sz="1600" b="0" kern="0" dirty="0" err="1" smtClean="0"/>
              <a:t>price</a:t>
            </a:r>
            <a:r>
              <a:rPr lang="it-IT" sz="1600" b="0" kern="0" dirty="0" smtClean="0"/>
              <a:t> &lt; di 9.95 e </a:t>
            </a:r>
            <a:r>
              <a:rPr lang="it-IT" sz="1600" b="0" kern="0" dirty="0" err="1" smtClean="0"/>
              <a:t>qty</a:t>
            </a:r>
            <a:r>
              <a:rPr lang="it-IT" sz="1600" b="0" kern="0" dirty="0" smtClean="0"/>
              <a:t> &gt; 100.</a:t>
            </a:r>
            <a:endParaRPr lang="it-IT" sz="1600" b="0" kern="0" dirty="0"/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788" y="4581128"/>
            <a:ext cx="49244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7958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416800" cy="508000"/>
          </a:xfrm>
        </p:spPr>
        <p:txBody>
          <a:bodyPr/>
          <a:lstStyle/>
          <a:p>
            <a:pPr algn="l"/>
            <a:r>
              <a:rPr lang="it-IT" b="0" dirty="0" err="1" smtClean="0"/>
              <a:t>Querying</a:t>
            </a:r>
            <a:r>
              <a:rPr lang="it-IT" b="0" dirty="0" smtClean="0"/>
              <a:t> </a:t>
            </a:r>
            <a:r>
              <a:rPr lang="it-IT" b="0" dirty="0" err="1" smtClean="0"/>
              <a:t>Nested</a:t>
            </a:r>
            <a:r>
              <a:rPr lang="it-IT" b="0" dirty="0" smtClean="0"/>
              <a:t> in </a:t>
            </a:r>
            <a:r>
              <a:rPr lang="it-IT" b="0" dirty="0" err="1" smtClean="0"/>
              <a:t>MongoDB</a:t>
            </a:r>
            <a:endParaRPr lang="it-IT" b="0" dirty="0"/>
          </a:p>
        </p:txBody>
      </p:sp>
      <p:sp>
        <p:nvSpPr>
          <p:cNvPr id="10" name="Segnaposto contenuto 2"/>
          <p:cNvSpPr txBox="1">
            <a:spLocks/>
          </p:cNvSpPr>
          <p:nvPr/>
        </p:nvSpPr>
        <p:spPr bwMode="auto">
          <a:xfrm>
            <a:off x="611560" y="1016732"/>
            <a:ext cx="820891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it-IT" sz="1600" b="0" kern="0" dirty="0" smtClean="0"/>
              <a:t>Tutti i documenti che hanno un producer che ha le caratteristiche sotto indicate.</a:t>
            </a:r>
            <a:endParaRPr lang="it-IT" sz="1600" b="0" kern="0" dirty="0"/>
          </a:p>
        </p:txBody>
      </p:sp>
      <p:sp>
        <p:nvSpPr>
          <p:cNvPr id="11" name="Segnaposto contenuto 2"/>
          <p:cNvSpPr txBox="1">
            <a:spLocks/>
          </p:cNvSpPr>
          <p:nvPr/>
        </p:nvSpPr>
        <p:spPr bwMode="auto">
          <a:xfrm>
            <a:off x="611560" y="4113076"/>
            <a:ext cx="7848872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it-IT" sz="1600" b="0" kern="0" dirty="0" smtClean="0"/>
              <a:t>Tutti i documenti che hanno un producer che ha un </a:t>
            </a:r>
            <a:r>
              <a:rPr lang="it-IT" sz="1600" b="0" kern="0" dirty="0" err="1" smtClean="0"/>
              <a:t>field</a:t>
            </a:r>
            <a:r>
              <a:rPr lang="it-IT" sz="1600" b="0" kern="0" dirty="0" smtClean="0"/>
              <a:t> company = ‘ABC123’.</a:t>
            </a:r>
            <a:endParaRPr lang="it-IT" sz="1600" b="0" kern="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432435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653136"/>
            <a:ext cx="440055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659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7200800" cy="461818"/>
          </a:xfrm>
        </p:spPr>
        <p:txBody>
          <a:bodyPr/>
          <a:lstStyle/>
          <a:p>
            <a:pPr algn="l"/>
            <a:r>
              <a:rPr lang="it-IT" sz="3200" b="0" dirty="0" err="1" smtClean="0"/>
              <a:t>MongoDB</a:t>
            </a:r>
            <a:r>
              <a:rPr lang="it-IT" sz="3200" b="0" dirty="0" smtClean="0"/>
              <a:t> Drivers and Client Libraries</a:t>
            </a:r>
            <a:endParaRPr lang="it-IT" sz="3200" b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907704" y="764704"/>
            <a:ext cx="7128792" cy="2808982"/>
          </a:xfrm>
        </p:spPr>
        <p:txBody>
          <a:bodyPr/>
          <a:lstStyle/>
          <a:p>
            <a:pPr marL="0" indent="0">
              <a:buNone/>
            </a:pPr>
            <a:r>
              <a:rPr lang="it-IT" sz="1800" dirty="0" err="1" smtClean="0"/>
              <a:t>MongoDB</a:t>
            </a:r>
            <a:r>
              <a:rPr lang="it-IT" sz="1800" dirty="0" smtClean="0"/>
              <a:t> </a:t>
            </a:r>
            <a:r>
              <a:rPr lang="it-IT" sz="1800" dirty="0" err="1" smtClean="0"/>
              <a:t>disponde</a:t>
            </a:r>
            <a:r>
              <a:rPr lang="it-IT" sz="1800" dirty="0" smtClean="0"/>
              <a:t> di tantissimi drivers, gratuiti e che si possono trovare sul sito di </a:t>
            </a:r>
            <a:r>
              <a:rPr lang="it-IT" sz="1800" dirty="0" err="1" smtClean="0"/>
              <a:t>mongoDB</a:t>
            </a:r>
            <a:r>
              <a:rPr lang="it-IT" sz="1800" dirty="0" smtClean="0"/>
              <a:t>:</a:t>
            </a:r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r>
              <a:rPr lang="it-IT" sz="1800" dirty="0"/>
              <a:t>	</a:t>
            </a:r>
            <a:r>
              <a:rPr lang="it-IT" sz="1800" dirty="0" smtClean="0"/>
              <a:t>Website: </a:t>
            </a:r>
            <a:r>
              <a:rPr lang="it-IT" sz="1600" dirty="0" smtClean="0">
                <a:hlinkClick r:id="rId3"/>
              </a:rPr>
              <a:t>http</a:t>
            </a:r>
            <a:r>
              <a:rPr lang="it-IT" sz="1600" dirty="0">
                <a:hlinkClick r:id="rId3"/>
              </a:rPr>
              <a:t>://docs.mongodb.org/manual/applications/drivers</a:t>
            </a:r>
            <a:r>
              <a:rPr lang="it-IT" sz="1600" dirty="0" smtClean="0">
                <a:hlinkClick r:id="rId3"/>
              </a:rPr>
              <a:t>/</a:t>
            </a:r>
            <a:endParaRPr lang="it-IT" sz="1600" dirty="0" smtClean="0"/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r>
              <a:rPr lang="it-IT" sz="1800" dirty="0" smtClean="0"/>
              <a:t>O anche su</a:t>
            </a:r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r>
              <a:rPr lang="it-IT" sz="1800" dirty="0"/>
              <a:t>	</a:t>
            </a:r>
            <a:r>
              <a:rPr lang="it-IT" sz="1800" dirty="0" err="1" smtClean="0"/>
              <a:t>NuGet</a:t>
            </a:r>
            <a:r>
              <a:rPr lang="it-IT" sz="1800" dirty="0" smtClean="0"/>
              <a:t>: </a:t>
            </a:r>
            <a:r>
              <a:rPr lang="it-IT" sz="1600" dirty="0" smtClean="0">
                <a:hlinkClick r:id="rId4"/>
              </a:rPr>
              <a:t>http</a:t>
            </a:r>
            <a:r>
              <a:rPr lang="it-IT" sz="1600" dirty="0">
                <a:hlinkClick r:id="rId4"/>
              </a:rPr>
              <a:t>://</a:t>
            </a:r>
            <a:r>
              <a:rPr lang="it-IT" sz="1600" dirty="0" smtClean="0">
                <a:hlinkClick r:id="rId4"/>
              </a:rPr>
              <a:t>www.nuget.org/packages/mongocsharpdriver</a:t>
            </a:r>
            <a:endParaRPr lang="it-IT" sz="1600" dirty="0" smtClean="0"/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endParaRPr lang="it-IT" sz="1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369" y="4365104"/>
            <a:ext cx="6912768" cy="2032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8412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35696" y="40680"/>
            <a:ext cx="6768752" cy="508000"/>
          </a:xfrm>
        </p:spPr>
        <p:txBody>
          <a:bodyPr/>
          <a:lstStyle/>
          <a:p>
            <a:pPr algn="l"/>
            <a:r>
              <a:rPr lang="en-IE" b="0" dirty="0"/>
              <a:t>C# and .NET </a:t>
            </a:r>
            <a:r>
              <a:rPr lang="en-IE" b="0" dirty="0" err="1"/>
              <a:t>MongoDB</a:t>
            </a:r>
            <a:r>
              <a:rPr lang="en-IE" b="0" dirty="0"/>
              <a:t> Driver</a:t>
            </a:r>
            <a:endParaRPr lang="it-IT" b="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84784"/>
            <a:ext cx="6416576" cy="5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2123728" y="836712"/>
            <a:ext cx="663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0" dirty="0" smtClean="0"/>
              <a:t>Sviluppati per la Versione </a:t>
            </a:r>
            <a:r>
              <a:rPr lang="it-IT" b="0" dirty="0" err="1" smtClean="0"/>
              <a:t>.Net</a:t>
            </a:r>
            <a:r>
              <a:rPr lang="it-IT" b="0" dirty="0" smtClean="0"/>
              <a:t> 3.5 supportano fino a </a:t>
            </a:r>
            <a:r>
              <a:rPr lang="it-IT" b="0" dirty="0" err="1" smtClean="0"/>
              <a:t>.Net</a:t>
            </a:r>
            <a:r>
              <a:rPr lang="it-IT" b="0" dirty="0" smtClean="0"/>
              <a:t> 4.5</a:t>
            </a:r>
            <a:endParaRPr lang="it-IT" b="0" dirty="0"/>
          </a:p>
        </p:txBody>
      </p:sp>
    </p:spTree>
    <p:extLst>
      <p:ext uri="{BB962C8B-B14F-4D97-AF65-F5344CB8AC3E}">
        <p14:creationId xmlns:p14="http://schemas.microsoft.com/office/powerpoint/2010/main" val="1340316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007838" y="188640"/>
            <a:ext cx="4608314" cy="508000"/>
          </a:xfrm>
        </p:spPr>
        <p:txBody>
          <a:bodyPr/>
          <a:lstStyle/>
          <a:p>
            <a:pPr algn="l"/>
            <a:r>
              <a:rPr lang="it-IT" b="0" dirty="0" smtClean="0"/>
              <a:t>Using C# Driver</a:t>
            </a:r>
            <a:endParaRPr lang="it-IT" b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907704" y="908050"/>
            <a:ext cx="7056784" cy="5833318"/>
          </a:xfrm>
        </p:spPr>
        <p:txBody>
          <a:bodyPr/>
          <a:lstStyle/>
          <a:p>
            <a:pPr marL="0" indent="0">
              <a:buNone/>
            </a:pPr>
            <a:r>
              <a:rPr lang="it-IT" sz="1800" dirty="0" smtClean="0"/>
              <a:t>Site: </a:t>
            </a:r>
            <a:r>
              <a:rPr lang="it-IT" sz="1400" dirty="0" smtClean="0">
                <a:hlinkClick r:id="rId3"/>
              </a:rPr>
              <a:t>http</a:t>
            </a:r>
            <a:r>
              <a:rPr lang="it-IT" sz="1400" dirty="0">
                <a:hlinkClick r:id="rId3"/>
              </a:rPr>
              <a:t>://docs.mongodb.org/ecosystem/tutorial/getting-started-with-csharp-driver</a:t>
            </a:r>
            <a:r>
              <a:rPr lang="it-IT" sz="1400" dirty="0" smtClean="0">
                <a:hlinkClick r:id="rId3"/>
              </a:rPr>
              <a:t>/</a:t>
            </a:r>
            <a:endParaRPr lang="it-IT" sz="1400" dirty="0" smtClean="0"/>
          </a:p>
          <a:p>
            <a:pPr marL="0" indent="0">
              <a:buNone/>
            </a:pPr>
            <a:r>
              <a:rPr lang="it-IT" sz="1800" dirty="0" smtClean="0"/>
              <a:t>Come requisito minimo dovete referenziare</a:t>
            </a:r>
            <a:endParaRPr lang="it-IT" sz="1800" dirty="0"/>
          </a:p>
          <a:p>
            <a:endParaRPr lang="it-IT" sz="1800" dirty="0" smtClean="0"/>
          </a:p>
          <a:p>
            <a:endParaRPr lang="it-IT" sz="1800" dirty="0" smtClean="0"/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r>
              <a:rPr lang="it-IT" sz="1800" dirty="0" smtClean="0"/>
              <a:t>Aggiungere almeno questi </a:t>
            </a:r>
            <a:r>
              <a:rPr lang="it-IT" sz="1800" dirty="0" err="1" smtClean="0"/>
              <a:t>using</a:t>
            </a:r>
            <a:endParaRPr lang="it-IT" sz="1800" dirty="0" smtClean="0"/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r>
              <a:rPr lang="it-IT" sz="1800" dirty="0" smtClean="0"/>
              <a:t>Bisogna poi creare un client tramite </a:t>
            </a:r>
            <a:r>
              <a:rPr lang="it-IT" sz="1800" dirty="0" err="1" smtClean="0">
                <a:solidFill>
                  <a:srgbClr val="00B050"/>
                </a:solidFill>
              </a:rPr>
              <a:t>connectionString</a:t>
            </a:r>
            <a:r>
              <a:rPr lang="it-IT" sz="1800" dirty="0" smtClean="0"/>
              <a:t>, </a:t>
            </a:r>
            <a:r>
              <a:rPr lang="it-IT" sz="1800" dirty="0"/>
              <a:t> </a:t>
            </a:r>
            <a:r>
              <a:rPr lang="it-IT" sz="1800" dirty="0" smtClean="0"/>
              <a:t>selezionare un server, farsi dare il </a:t>
            </a:r>
            <a:r>
              <a:rPr lang="it-IT" sz="1800" dirty="0" smtClean="0">
                <a:solidFill>
                  <a:srgbClr val="00B050"/>
                </a:solidFill>
              </a:rPr>
              <a:t>database</a:t>
            </a:r>
            <a:r>
              <a:rPr lang="it-IT" sz="1800" dirty="0" smtClean="0"/>
              <a:t> e da li la </a:t>
            </a:r>
            <a:r>
              <a:rPr lang="it-IT" sz="1800" dirty="0" err="1" smtClean="0">
                <a:solidFill>
                  <a:srgbClr val="00B050"/>
                </a:solidFill>
              </a:rPr>
              <a:t>collection</a:t>
            </a:r>
            <a:r>
              <a:rPr lang="it-IT" sz="1800" dirty="0" smtClean="0">
                <a:solidFill>
                  <a:srgbClr val="00B050"/>
                </a:solidFill>
              </a:rPr>
              <a:t> </a:t>
            </a:r>
            <a:r>
              <a:rPr lang="it-IT" sz="1800" dirty="0" smtClean="0"/>
              <a:t>sulla quale si vuole lavorare:</a:t>
            </a:r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endParaRPr lang="it-IT" sz="18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558" y="1740818"/>
            <a:ext cx="24288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057" y="2996952"/>
            <a:ext cx="220027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653136"/>
            <a:ext cx="545782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15081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508000"/>
          </a:xfrm>
        </p:spPr>
        <p:txBody>
          <a:bodyPr/>
          <a:lstStyle/>
          <a:p>
            <a:pPr algn="l"/>
            <a:r>
              <a:rPr lang="it-IT" b="0" dirty="0" smtClean="0"/>
              <a:t>Using C# Driver Actions Insert Query</a:t>
            </a:r>
            <a:endParaRPr lang="it-IT" b="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35" y="1052736"/>
            <a:ext cx="69627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34" y="2204864"/>
            <a:ext cx="3705225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12" y="2166764"/>
            <a:ext cx="21240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35" y="3212976"/>
            <a:ext cx="60579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34" y="4353272"/>
            <a:ext cx="38195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6780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15888"/>
            <a:ext cx="7777236" cy="649287"/>
          </a:xfrm>
        </p:spPr>
        <p:txBody>
          <a:bodyPr/>
          <a:lstStyle/>
          <a:p>
            <a:pPr algn="l"/>
            <a:r>
              <a:rPr lang="en-US" sz="3200" b="0" dirty="0" smtClean="0">
                <a:latin typeface="Tahoma" pitchFamily="34" charset="0"/>
              </a:rPr>
              <a:t>Thanks - Sponsors</a:t>
            </a:r>
            <a:endParaRPr lang="uk-UA" sz="3200" b="0" dirty="0">
              <a:latin typeface="Tahoma" pitchFamily="34" charset="0"/>
            </a:endParaRPr>
          </a:p>
        </p:txBody>
      </p:sp>
      <p:sp>
        <p:nvSpPr>
          <p:cNvPr id="25602" name="AutoShape 2" descr="http://www.dotnetliguria.net/Themes/CustomTheme/Content/Images/Logo_H200.png"/>
          <p:cNvSpPr>
            <a:spLocks noChangeAspect="1" noChangeArrowheads="1"/>
          </p:cNvSpPr>
          <p:nvPr/>
        </p:nvSpPr>
        <p:spPr bwMode="auto">
          <a:xfrm>
            <a:off x="155575" y="-685800"/>
            <a:ext cx="3048000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5604" name="AutoShape 4" descr="http://www.dotnetliguria.net/Themes/CustomTheme/Content/Images/Logo_H200.png"/>
          <p:cNvSpPr>
            <a:spLocks noChangeAspect="1" noChangeArrowheads="1"/>
          </p:cNvSpPr>
          <p:nvPr/>
        </p:nvSpPr>
        <p:spPr bwMode="auto">
          <a:xfrm>
            <a:off x="155575" y="-685800"/>
            <a:ext cx="3048000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" name="Picture 6" descr="DotNetLiguri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923" y="2276872"/>
            <a:ext cx="2974652" cy="1296144"/>
          </a:xfrm>
          <a:prstGeom prst="rect">
            <a:avLst/>
          </a:prstGeom>
        </p:spPr>
      </p:pic>
      <p:pic>
        <p:nvPicPr>
          <p:cNvPr id="9" name="Picture 8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3861048"/>
            <a:ext cx="1762371" cy="1038370"/>
          </a:xfrm>
          <a:prstGeom prst="rect">
            <a:avLst/>
          </a:prstGeom>
        </p:spPr>
      </p:pic>
      <p:pic>
        <p:nvPicPr>
          <p:cNvPr id="1026" name="Picture 2" descr="Ordine Ingegneri Provincia di Genov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059061"/>
            <a:ext cx="6552728" cy="923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508000"/>
          </a:xfrm>
        </p:spPr>
        <p:txBody>
          <a:bodyPr/>
          <a:lstStyle/>
          <a:p>
            <a:pPr algn="l"/>
            <a:r>
              <a:rPr lang="it-IT" b="0" dirty="0" smtClean="0"/>
              <a:t>Using C# Driver Actions Update Save</a:t>
            </a:r>
            <a:endParaRPr lang="it-IT" b="0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908720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0" dirty="0" smtClean="0"/>
              <a:t>Il Save è </a:t>
            </a:r>
            <a:r>
              <a:rPr lang="en-IE" b="0" dirty="0" err="1" smtClean="0"/>
              <a:t>una</a:t>
            </a:r>
            <a:r>
              <a:rPr lang="en-IE" b="0" dirty="0" smtClean="0"/>
              <a:t> </a:t>
            </a:r>
            <a:r>
              <a:rPr lang="en-IE" b="0" dirty="0" err="1" smtClean="0"/>
              <a:t>combinazione</a:t>
            </a:r>
            <a:r>
              <a:rPr lang="en-IE" b="0" dirty="0" smtClean="0"/>
              <a:t> </a:t>
            </a:r>
            <a:r>
              <a:rPr lang="en-IE" b="0" dirty="0" err="1" smtClean="0"/>
              <a:t>tra</a:t>
            </a:r>
            <a:r>
              <a:rPr lang="en-IE" b="0" dirty="0" smtClean="0"/>
              <a:t> </a:t>
            </a:r>
            <a:r>
              <a:rPr lang="en-IE" b="0" dirty="0" smtClean="0">
                <a:solidFill>
                  <a:srgbClr val="00B050"/>
                </a:solidFill>
              </a:rPr>
              <a:t>Update e Insert</a:t>
            </a:r>
            <a:r>
              <a:rPr lang="en-IE" b="0" dirty="0" smtClean="0"/>
              <a:t>, se Id è </a:t>
            </a:r>
            <a:r>
              <a:rPr lang="en-IE" b="0" dirty="0" err="1" smtClean="0"/>
              <a:t>valorizzato</a:t>
            </a:r>
            <a:r>
              <a:rPr lang="en-IE" b="0" dirty="0" smtClean="0"/>
              <a:t> </a:t>
            </a:r>
            <a:r>
              <a:rPr lang="en-IE" b="0" dirty="0" err="1" smtClean="0"/>
              <a:t>si</a:t>
            </a:r>
            <a:r>
              <a:rPr lang="en-IE" b="0" dirty="0" smtClean="0"/>
              <a:t> </a:t>
            </a:r>
            <a:r>
              <a:rPr lang="en-IE" b="0" dirty="0" err="1" smtClean="0"/>
              <a:t>suppone</a:t>
            </a:r>
            <a:r>
              <a:rPr lang="en-IE" b="0" dirty="0" smtClean="0"/>
              <a:t> </a:t>
            </a:r>
            <a:r>
              <a:rPr lang="en-IE" b="0" dirty="0" err="1" smtClean="0"/>
              <a:t>si</a:t>
            </a:r>
            <a:r>
              <a:rPr lang="en-IE" b="0" dirty="0" smtClean="0"/>
              <a:t> </a:t>
            </a:r>
            <a:r>
              <a:rPr lang="en-IE" b="0" dirty="0" err="1" smtClean="0"/>
              <a:t>voglia</a:t>
            </a:r>
            <a:r>
              <a:rPr lang="en-IE" b="0" dirty="0" smtClean="0"/>
              <a:t> fare un update, </a:t>
            </a:r>
            <a:r>
              <a:rPr lang="en-IE" b="0" dirty="0" err="1" smtClean="0"/>
              <a:t>diversamente</a:t>
            </a:r>
            <a:r>
              <a:rPr lang="en-IE" b="0" dirty="0" smtClean="0"/>
              <a:t> un Insert</a:t>
            </a:r>
            <a:endParaRPr lang="en-US" b="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916832"/>
            <a:ext cx="3533775" cy="2714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1916832"/>
            <a:ext cx="48101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4439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508000"/>
          </a:xfrm>
        </p:spPr>
        <p:txBody>
          <a:bodyPr/>
          <a:lstStyle/>
          <a:p>
            <a:pPr algn="l"/>
            <a:r>
              <a:rPr lang="it-IT" b="0" dirty="0" smtClean="0"/>
              <a:t>Using C# Driver Actions Update</a:t>
            </a:r>
            <a:endParaRPr lang="it-IT" b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52" y="908720"/>
            <a:ext cx="4514850" cy="1914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268760"/>
            <a:ext cx="35909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0161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508000"/>
          </a:xfrm>
        </p:spPr>
        <p:txBody>
          <a:bodyPr/>
          <a:lstStyle/>
          <a:p>
            <a:pPr algn="l"/>
            <a:r>
              <a:rPr lang="it-IT" b="0" dirty="0" smtClean="0"/>
              <a:t>Using C# Remove</a:t>
            </a:r>
            <a:endParaRPr lang="it-IT" b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2204864"/>
            <a:ext cx="59626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484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b="0" dirty="0" smtClean="0"/>
              <a:t>Using C# Driver LINQ</a:t>
            </a:r>
            <a:endParaRPr lang="it-IT" b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908050"/>
            <a:ext cx="8928992" cy="4393158"/>
          </a:xfrm>
        </p:spPr>
        <p:txBody>
          <a:bodyPr/>
          <a:lstStyle/>
          <a:p>
            <a:r>
              <a:rPr lang="it-IT" sz="1800" dirty="0" smtClean="0"/>
              <a:t>Site: </a:t>
            </a:r>
            <a:r>
              <a:rPr lang="it-IT" sz="1600" dirty="0" smtClean="0">
                <a:hlinkClick r:id="rId2"/>
              </a:rPr>
              <a:t>http</a:t>
            </a:r>
            <a:r>
              <a:rPr lang="it-IT" sz="1600" dirty="0">
                <a:hlinkClick r:id="rId2"/>
              </a:rPr>
              <a:t>://docs.mongodb.org/ecosystem/tutorial/use-linq-queries-with-csharp-driver</a:t>
            </a:r>
            <a:r>
              <a:rPr lang="it-IT" sz="1600" dirty="0" smtClean="0">
                <a:hlinkClick r:id="rId2"/>
              </a:rPr>
              <a:t>/</a:t>
            </a:r>
            <a:endParaRPr lang="it-IT" sz="1600" dirty="0" smtClean="0"/>
          </a:p>
          <a:p>
            <a:endParaRPr lang="it-IT" sz="1600" dirty="0" smtClean="0"/>
          </a:p>
          <a:p>
            <a:pPr marL="0" indent="0">
              <a:buNone/>
            </a:pPr>
            <a:r>
              <a:rPr lang="it-IT" sz="1600" dirty="0" smtClean="0"/>
              <a:t>Dobbiamo aggiungere anche questo </a:t>
            </a:r>
            <a:r>
              <a:rPr lang="it-IT" sz="1600" dirty="0" err="1" smtClean="0"/>
              <a:t>using</a:t>
            </a:r>
            <a:r>
              <a:rPr lang="it-IT" sz="1600" dirty="0" smtClean="0"/>
              <a:t>:</a:t>
            </a:r>
          </a:p>
          <a:p>
            <a:pPr marL="0" indent="0">
              <a:buNone/>
            </a:pPr>
            <a:endParaRPr lang="it-IT" sz="1600" dirty="0"/>
          </a:p>
          <a:p>
            <a:pPr marL="0" indent="0">
              <a:buNone/>
            </a:pPr>
            <a:endParaRPr lang="it-IT" sz="1600" dirty="0"/>
          </a:p>
          <a:p>
            <a:pPr marL="0" indent="0">
              <a:buNone/>
            </a:pPr>
            <a:endParaRPr lang="it-IT" sz="16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132856"/>
            <a:ext cx="23145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752" y="3861048"/>
            <a:ext cx="4114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77" y="2996952"/>
            <a:ext cx="58959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01249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b="0" dirty="0" err="1" smtClean="0"/>
              <a:t>Storing</a:t>
            </a:r>
            <a:r>
              <a:rPr lang="it-IT" b="0" dirty="0" smtClean="0"/>
              <a:t> </a:t>
            </a:r>
            <a:r>
              <a:rPr lang="it-IT" b="0" dirty="0" err="1" smtClean="0"/>
              <a:t>Files</a:t>
            </a:r>
            <a:endParaRPr lang="it-IT" b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908050"/>
            <a:ext cx="8712968" cy="4249142"/>
          </a:xfrm>
        </p:spPr>
        <p:txBody>
          <a:bodyPr/>
          <a:lstStyle/>
          <a:p>
            <a:pPr marL="0" indent="0">
              <a:buNone/>
            </a:pPr>
            <a:r>
              <a:rPr lang="it-IT" sz="1800" dirty="0" smtClean="0"/>
              <a:t>File fino ad una dimensione di </a:t>
            </a:r>
            <a:r>
              <a:rPr lang="it-IT" sz="1800" dirty="0" smtClean="0">
                <a:solidFill>
                  <a:srgbClr val="00B050"/>
                </a:solidFill>
              </a:rPr>
              <a:t>16Mb</a:t>
            </a:r>
            <a:r>
              <a:rPr lang="it-IT" sz="1800" dirty="0" smtClean="0"/>
              <a:t> possono essere </a:t>
            </a:r>
            <a:r>
              <a:rPr lang="it-IT" sz="1800" dirty="0" err="1" smtClean="0"/>
              <a:t>storati</a:t>
            </a:r>
            <a:r>
              <a:rPr lang="it-IT" sz="1800" dirty="0" smtClean="0"/>
              <a:t> in un </a:t>
            </a:r>
            <a:r>
              <a:rPr lang="it-IT" sz="1800" dirty="0" err="1" smtClean="0"/>
              <a:t>document</a:t>
            </a:r>
            <a:r>
              <a:rPr lang="it-IT" sz="1800" dirty="0" smtClean="0"/>
              <a:t> ed abbiamo una velocità di lettura/scrittura migliore.</a:t>
            </a:r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r>
              <a:rPr lang="it-IT" sz="1800" dirty="0" smtClean="0"/>
              <a:t>Perché metterli su un </a:t>
            </a:r>
            <a:r>
              <a:rPr lang="it-IT" sz="1800" dirty="0" err="1" smtClean="0"/>
              <a:t>db</a:t>
            </a:r>
            <a:r>
              <a:rPr lang="it-IT" sz="1800" dirty="0" smtClean="0"/>
              <a:t>?</a:t>
            </a:r>
          </a:p>
          <a:p>
            <a:pPr marL="0" indent="0">
              <a:buNone/>
            </a:pPr>
            <a:endParaRPr lang="it-IT" sz="1800" dirty="0"/>
          </a:p>
          <a:p>
            <a:r>
              <a:rPr lang="it-IT" sz="1800" dirty="0" err="1" smtClean="0"/>
              <a:t>Sharding</a:t>
            </a:r>
            <a:r>
              <a:rPr lang="it-IT" sz="1800" dirty="0" smtClean="0"/>
              <a:t>, Replication, Network Access, </a:t>
            </a:r>
            <a:r>
              <a:rPr lang="it-IT" sz="1800" dirty="0" err="1" smtClean="0"/>
              <a:t>Document</a:t>
            </a:r>
            <a:r>
              <a:rPr lang="it-IT" sz="1800" dirty="0" smtClean="0"/>
              <a:t> == </a:t>
            </a:r>
            <a:r>
              <a:rPr lang="it-IT" sz="1800" dirty="0" err="1" smtClean="0"/>
              <a:t>Metadata</a:t>
            </a:r>
            <a:endParaRPr lang="it-IT" sz="1800" dirty="0" smtClean="0"/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endParaRPr lang="it-IT" sz="18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277177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645024"/>
            <a:ext cx="553402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01249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b="0" dirty="0" err="1" smtClean="0"/>
              <a:t>Storing</a:t>
            </a:r>
            <a:r>
              <a:rPr lang="it-IT" b="0" dirty="0" smtClean="0"/>
              <a:t> Big </a:t>
            </a:r>
            <a:r>
              <a:rPr lang="it-IT" b="0" dirty="0" err="1" smtClean="0"/>
              <a:t>Files</a:t>
            </a:r>
            <a:r>
              <a:rPr lang="it-IT" b="0" dirty="0" smtClean="0"/>
              <a:t>? </a:t>
            </a:r>
            <a:r>
              <a:rPr lang="it-IT" b="0" dirty="0" err="1" smtClean="0"/>
              <a:t>GridFS</a:t>
            </a:r>
            <a:endParaRPr lang="it-IT" b="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51520" y="908050"/>
            <a:ext cx="8712968" cy="4249142"/>
          </a:xfrm>
        </p:spPr>
        <p:txBody>
          <a:bodyPr/>
          <a:lstStyle/>
          <a:p>
            <a:pPr marL="0" indent="0">
              <a:buNone/>
            </a:pPr>
            <a:r>
              <a:rPr lang="it-IT" sz="1800" dirty="0" err="1" smtClean="0">
                <a:solidFill>
                  <a:srgbClr val="00B050"/>
                </a:solidFill>
              </a:rPr>
              <a:t>GridFS</a:t>
            </a:r>
            <a:r>
              <a:rPr lang="it-IT" sz="1800" dirty="0" smtClean="0"/>
              <a:t>: è un meccanismo per memorizzare su </a:t>
            </a:r>
            <a:r>
              <a:rPr lang="it-IT" sz="1800" dirty="0" err="1" smtClean="0"/>
              <a:t>MongoDB</a:t>
            </a:r>
            <a:r>
              <a:rPr lang="it-IT" sz="1800" dirty="0" smtClean="0"/>
              <a:t> i </a:t>
            </a:r>
            <a:r>
              <a:rPr lang="it-IT" sz="1800" dirty="0" err="1" smtClean="0"/>
              <a:t>files</a:t>
            </a:r>
            <a:r>
              <a:rPr lang="it-IT" sz="1800" dirty="0" smtClean="0"/>
              <a:t> che eccedono la dimensione massima di una entità BSON che sappiamo essere </a:t>
            </a:r>
            <a:r>
              <a:rPr lang="it-IT" sz="1800" dirty="0" smtClean="0">
                <a:solidFill>
                  <a:srgbClr val="FF0000"/>
                </a:solidFill>
              </a:rPr>
              <a:t>16MB</a:t>
            </a:r>
            <a:r>
              <a:rPr lang="it-IT" sz="1800" dirty="0" smtClean="0"/>
              <a:t>.</a:t>
            </a:r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endParaRPr lang="it-IT" sz="1800" dirty="0" smtClean="0"/>
          </a:p>
          <a:p>
            <a:pPr marL="0" indent="0">
              <a:buNone/>
            </a:pPr>
            <a:endParaRPr lang="it-IT" sz="1800" dirty="0"/>
          </a:p>
          <a:p>
            <a:pPr marL="0" indent="0">
              <a:buNone/>
            </a:pPr>
            <a:endParaRPr lang="it-IT" sz="1800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73628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73016"/>
            <a:ext cx="759142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9936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116632"/>
            <a:ext cx="7127875" cy="723900"/>
          </a:xfrm>
        </p:spPr>
        <p:txBody>
          <a:bodyPr/>
          <a:lstStyle/>
          <a:p>
            <a:pPr algn="l"/>
            <a:r>
              <a:rPr lang="en-US" sz="3200" dirty="0" err="1" smtClean="0">
                <a:solidFill>
                  <a:schemeClr val="tx1"/>
                </a:solidFill>
              </a:rPr>
              <a:t>Risorse</a:t>
            </a:r>
            <a:r>
              <a:rPr lang="en-US" sz="3200" dirty="0" smtClean="0">
                <a:solidFill>
                  <a:schemeClr val="tx1"/>
                </a:solidFill>
              </a:rPr>
              <a:t/>
            </a:r>
            <a:br>
              <a:rPr lang="en-US" sz="3200" dirty="0" smtClean="0">
                <a:solidFill>
                  <a:schemeClr val="tx1"/>
                </a:solidFill>
              </a:rPr>
            </a:b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7704" y="548680"/>
            <a:ext cx="7128346" cy="6309320"/>
          </a:xfrm>
        </p:spPr>
        <p:txBody>
          <a:bodyPr/>
          <a:lstStyle/>
          <a:p>
            <a:r>
              <a:rPr lang="en-US" sz="1300" dirty="0" smtClean="0"/>
              <a:t>RDBMS vs NOSQL: </a:t>
            </a:r>
          </a:p>
          <a:p>
            <a:pPr lvl="2"/>
            <a:r>
              <a:rPr lang="en-US" sz="1200" dirty="0">
                <a:hlinkClick r:id="rId3"/>
              </a:rPr>
              <a:t>http://</a:t>
            </a:r>
            <a:r>
              <a:rPr lang="en-US" sz="1200" dirty="0" smtClean="0">
                <a:hlinkClick r:id="rId3"/>
              </a:rPr>
              <a:t>www.thewindowsclub.com/difference-sql-nosql-comparision</a:t>
            </a:r>
            <a:endParaRPr lang="en-US" sz="1200" dirty="0" smtClean="0"/>
          </a:p>
          <a:p>
            <a:r>
              <a:rPr lang="en-US" sz="1300" dirty="0" err="1" smtClean="0"/>
              <a:t>MongoDB</a:t>
            </a:r>
            <a:r>
              <a:rPr lang="en-US" sz="1300" dirty="0"/>
              <a:t>: </a:t>
            </a:r>
            <a:endParaRPr lang="en-US" sz="1300" dirty="0" smtClean="0"/>
          </a:p>
          <a:p>
            <a:pPr lvl="2"/>
            <a:r>
              <a:rPr lang="en-US" sz="1200" dirty="0" smtClean="0">
                <a:hlinkClick r:id="rId4"/>
              </a:rPr>
              <a:t>http</a:t>
            </a:r>
            <a:r>
              <a:rPr lang="en-US" sz="1200" dirty="0">
                <a:hlinkClick r:id="rId4"/>
              </a:rPr>
              <a:t>://</a:t>
            </a:r>
            <a:r>
              <a:rPr lang="en-US" sz="1200" dirty="0" smtClean="0">
                <a:hlinkClick r:id="rId4"/>
              </a:rPr>
              <a:t>www.mongodb.org/</a:t>
            </a:r>
            <a:endParaRPr lang="en-US" sz="1200" dirty="0" smtClean="0"/>
          </a:p>
          <a:p>
            <a:pPr lvl="2"/>
            <a:r>
              <a:rPr lang="en-US" sz="1200" dirty="0">
                <a:hlinkClick r:id="rId5"/>
              </a:rPr>
              <a:t>http://</a:t>
            </a:r>
            <a:r>
              <a:rPr lang="en-US" sz="1200" dirty="0" smtClean="0">
                <a:hlinkClick r:id="rId5"/>
              </a:rPr>
              <a:t>www.mongodb.com</a:t>
            </a:r>
            <a:endParaRPr lang="en-US" sz="1200" dirty="0" smtClean="0"/>
          </a:p>
          <a:p>
            <a:pPr lvl="2"/>
            <a:r>
              <a:rPr lang="en-US" sz="1200" dirty="0">
                <a:hlinkClick r:id="rId6"/>
              </a:rPr>
              <a:t>http://docs.mongodb.org/manual</a:t>
            </a:r>
            <a:r>
              <a:rPr lang="en-US" sz="1200" dirty="0" smtClean="0">
                <a:hlinkClick r:id="rId6"/>
              </a:rPr>
              <a:t>/</a:t>
            </a:r>
            <a:endParaRPr lang="en-US" sz="1200" dirty="0" smtClean="0"/>
          </a:p>
          <a:p>
            <a:pPr lvl="2"/>
            <a:r>
              <a:rPr lang="it-IT" altLang="ko-KR" sz="1200" dirty="0">
                <a:hlinkClick r:id="rId7"/>
              </a:rPr>
              <a:t>https://</a:t>
            </a:r>
            <a:r>
              <a:rPr lang="it-IT" altLang="ko-KR" sz="1200" dirty="0" smtClean="0">
                <a:hlinkClick r:id="rId7"/>
              </a:rPr>
              <a:t>github.com/mongodb</a:t>
            </a:r>
            <a:endParaRPr lang="it-IT" altLang="ko-KR" sz="1200" dirty="0" smtClean="0"/>
          </a:p>
          <a:p>
            <a:pPr lvl="2"/>
            <a:r>
              <a:rPr lang="en-US" sz="1200" dirty="0">
                <a:hlinkClick r:id="rId8"/>
              </a:rPr>
              <a:t>http://docs.mongodb.org/manual/applications/drivers</a:t>
            </a:r>
            <a:r>
              <a:rPr lang="en-US" sz="1200" dirty="0" smtClean="0">
                <a:hlinkClick r:id="rId8"/>
              </a:rPr>
              <a:t>/</a:t>
            </a:r>
            <a:endParaRPr lang="en-US" sz="1200" dirty="0" smtClean="0"/>
          </a:p>
          <a:p>
            <a:pPr lvl="2"/>
            <a:r>
              <a:rPr lang="en-US" sz="1200" dirty="0">
                <a:hlinkClick r:id="rId9"/>
              </a:rPr>
              <a:t>http://docs.mongodb.org/ecosystem/drivers/csharp</a:t>
            </a:r>
            <a:r>
              <a:rPr lang="en-US" sz="1200" dirty="0" smtClean="0">
                <a:hlinkClick r:id="rId9"/>
              </a:rPr>
              <a:t>/</a:t>
            </a:r>
            <a:endParaRPr lang="en-US" sz="1200" dirty="0" smtClean="0"/>
          </a:p>
          <a:p>
            <a:pPr lvl="2"/>
            <a:r>
              <a:rPr lang="it-IT" sz="1200" dirty="0">
                <a:hlinkClick r:id="rId10"/>
              </a:rPr>
              <a:t>http://docs.mongodb.org/ecosystem/tutorial/getting-started-with-csharp-driver</a:t>
            </a:r>
            <a:r>
              <a:rPr lang="it-IT" sz="1200" dirty="0" smtClean="0">
                <a:hlinkClick r:id="rId10"/>
              </a:rPr>
              <a:t>/</a:t>
            </a:r>
            <a:endParaRPr lang="it-IT" sz="1200" dirty="0" smtClean="0"/>
          </a:p>
          <a:p>
            <a:pPr lvl="2"/>
            <a:r>
              <a:rPr lang="it-IT" sz="1200" dirty="0">
                <a:hlinkClick r:id="rId11"/>
              </a:rPr>
              <a:t>http://docs.mongodb.org/ecosystem/tutorial/use-linq-queries-with-csharp-driver</a:t>
            </a:r>
            <a:r>
              <a:rPr lang="it-IT" sz="1200" dirty="0" smtClean="0">
                <a:hlinkClick r:id="rId11"/>
              </a:rPr>
              <a:t>/</a:t>
            </a:r>
            <a:endParaRPr lang="it-IT" sz="1200" dirty="0" smtClean="0"/>
          </a:p>
          <a:p>
            <a:pPr lvl="2"/>
            <a:r>
              <a:rPr lang="it-IT" sz="1200" dirty="0">
                <a:hlinkClick r:id="rId12"/>
              </a:rPr>
              <a:t>http://docs.mongodb.org/manual/faq/fundamentals/#</a:t>
            </a:r>
            <a:r>
              <a:rPr lang="it-IT" sz="1200" dirty="0" smtClean="0">
                <a:hlinkClick r:id="rId12"/>
              </a:rPr>
              <a:t>does-mongodb-support-acid-transactions</a:t>
            </a:r>
            <a:endParaRPr lang="it-IT" sz="1200" dirty="0" smtClean="0"/>
          </a:p>
          <a:p>
            <a:pPr lvl="2"/>
            <a:r>
              <a:rPr lang="it-IT" sz="1200" dirty="0">
                <a:hlinkClick r:id="rId13"/>
              </a:rPr>
              <a:t>http://</a:t>
            </a:r>
            <a:r>
              <a:rPr lang="it-IT" sz="1200" dirty="0" smtClean="0">
                <a:hlinkClick r:id="rId13"/>
              </a:rPr>
              <a:t>www.codeproject.com/Articles/491411/MongoDB-GenericDAO-with-LINQ-support</a:t>
            </a:r>
            <a:endParaRPr lang="it-IT" sz="1200" dirty="0" smtClean="0"/>
          </a:p>
          <a:p>
            <a:r>
              <a:rPr lang="it-IT" sz="1300" dirty="0"/>
              <a:t>Tools</a:t>
            </a:r>
            <a:r>
              <a:rPr lang="it-IT" sz="1600" dirty="0" smtClean="0"/>
              <a:t>:</a:t>
            </a:r>
          </a:p>
          <a:p>
            <a:pPr lvl="2"/>
            <a:r>
              <a:rPr lang="it-IT" sz="1200" dirty="0" smtClean="0">
                <a:hlinkClick r:id="rId14"/>
              </a:rPr>
              <a:t>http</a:t>
            </a:r>
            <a:r>
              <a:rPr lang="it-IT" sz="1200" dirty="0">
                <a:hlinkClick r:id="rId14"/>
              </a:rPr>
              <a:t>://www.mongovue.com</a:t>
            </a:r>
            <a:r>
              <a:rPr lang="it-IT" sz="1200" dirty="0" smtClean="0">
                <a:hlinkClick r:id="rId14"/>
              </a:rPr>
              <a:t>/</a:t>
            </a:r>
            <a:endParaRPr lang="it-IT" sz="1200" dirty="0" smtClean="0"/>
          </a:p>
          <a:p>
            <a:r>
              <a:rPr lang="it-IT" altLang="ko-KR" sz="1300" dirty="0" smtClean="0">
                <a:solidFill>
                  <a:schemeClr val="tx1"/>
                </a:solidFill>
              </a:rPr>
              <a:t>BSON:</a:t>
            </a:r>
            <a:r>
              <a:rPr lang="it-IT" altLang="ko-KR" sz="1400" dirty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endParaRPr lang="it-IT" altLang="ko-KR" sz="1400" dirty="0" smtClean="0">
              <a:solidFill>
                <a:schemeClr val="tx1"/>
              </a:solidFill>
              <a:latin typeface="Verdana" pitchFamily="34" charset="0"/>
              <a:ea typeface="굴림" charset="-127"/>
            </a:endParaRPr>
          </a:p>
          <a:p>
            <a:pPr lvl="2"/>
            <a:r>
              <a:rPr lang="it-IT" altLang="ko-KR" sz="1200" dirty="0">
                <a:hlinkClick r:id="rId7"/>
              </a:rPr>
              <a:t>https://github.com/mongodb</a:t>
            </a:r>
            <a:endParaRPr lang="it-IT" altLang="ko-KR" sz="1200" dirty="0"/>
          </a:p>
          <a:p>
            <a:r>
              <a:rPr lang="it-IT" sz="1300" dirty="0">
                <a:solidFill>
                  <a:schemeClr val="tx1"/>
                </a:solidFill>
              </a:rPr>
              <a:t>Performance</a:t>
            </a:r>
            <a:r>
              <a:rPr lang="it-IT" sz="1700" dirty="0" smtClean="0"/>
              <a:t>:</a:t>
            </a:r>
          </a:p>
          <a:p>
            <a:pPr lvl="2"/>
            <a:r>
              <a:rPr lang="en-US" sz="1200" dirty="0">
                <a:hlinkClick r:id="rId15"/>
              </a:rPr>
              <a:t>http://docs.mongodb.org/manual/tutorial/perform-two-phase-commits/</a:t>
            </a:r>
            <a:endParaRPr lang="en-US" sz="1200" dirty="0" smtClean="0">
              <a:hlinkClick r:id="rId15"/>
            </a:endParaRPr>
          </a:p>
          <a:p>
            <a:pPr lvl="2"/>
            <a:r>
              <a:rPr lang="en-US" sz="1200" dirty="0" smtClean="0">
                <a:hlinkClick r:id="rId15"/>
              </a:rPr>
              <a:t>http</a:t>
            </a:r>
            <a:r>
              <a:rPr lang="en-US" sz="1200" dirty="0">
                <a:hlinkClick r:id="rId15"/>
              </a:rPr>
              <a:t>://blog.michaelckennedy.net/2010/04/29/mongodb-vs-sql-server-2008-performance-showdown</a:t>
            </a:r>
            <a:r>
              <a:rPr lang="en-US" sz="1200" dirty="0" smtClean="0">
                <a:hlinkClick r:id="rId15"/>
              </a:rPr>
              <a:t>/</a:t>
            </a:r>
            <a:endParaRPr lang="en-US" sz="1200" dirty="0" smtClean="0"/>
          </a:p>
          <a:p>
            <a:pPr lvl="2"/>
            <a:r>
              <a:rPr lang="en-US" sz="1200" dirty="0">
                <a:hlinkClick r:id="rId16"/>
              </a:rPr>
              <a:t>http://www.johndcook.com/blog/2009/07/06/brewer-cap-theorem-base</a:t>
            </a:r>
            <a:r>
              <a:rPr lang="en-US" sz="1200" dirty="0" smtClean="0">
                <a:hlinkClick r:id="rId16"/>
              </a:rPr>
              <a:t>/</a:t>
            </a:r>
            <a:endParaRPr lang="en-US" sz="1200" dirty="0" smtClean="0"/>
          </a:p>
          <a:p>
            <a:pPr lvl="2"/>
            <a:r>
              <a:rPr lang="en-US" sz="1200" dirty="0">
                <a:hlinkClick r:id="rId17"/>
              </a:rPr>
              <a:t>http://www.dataversity.net/acid-vs-base-the-shifting-ph-of-database-transaction-processing</a:t>
            </a:r>
            <a:r>
              <a:rPr lang="en-US" sz="1200" dirty="0" smtClean="0">
                <a:hlinkClick r:id="rId17"/>
              </a:rPr>
              <a:t>/</a:t>
            </a:r>
            <a:endParaRPr lang="en-US" sz="1200" dirty="0" smtClean="0"/>
          </a:p>
          <a:p>
            <a:pPr lvl="2"/>
            <a:r>
              <a:rPr lang="en-US" sz="1200" dirty="0">
                <a:hlinkClick r:id="rId18"/>
              </a:rPr>
              <a:t>http://</a:t>
            </a:r>
            <a:r>
              <a:rPr lang="en-US" sz="1200" dirty="0" smtClean="0">
                <a:hlinkClick r:id="rId18"/>
              </a:rPr>
              <a:t>www.dba-in-exile.com/2012/11/isolation-levels-in-oracle-vs-sql-server.html</a:t>
            </a:r>
            <a:endParaRPr lang="en-US" sz="1200" dirty="0" smtClean="0"/>
          </a:p>
          <a:p>
            <a:pPr lvl="2"/>
            <a:r>
              <a:rPr lang="en-US" sz="1200" dirty="0" err="1" smtClean="0"/>
              <a:t>GridFS</a:t>
            </a:r>
            <a:r>
              <a:rPr lang="en-US" sz="1200" dirty="0" smtClean="0"/>
              <a:t>: </a:t>
            </a:r>
            <a:r>
              <a:rPr lang="en-US" sz="1200" dirty="0" smtClean="0">
                <a:hlinkClick r:id="rId19"/>
              </a:rPr>
              <a:t>http</a:t>
            </a:r>
            <a:r>
              <a:rPr lang="en-US" sz="1200" dirty="0">
                <a:hlinkClick r:id="rId19"/>
              </a:rPr>
              <a:t>://</a:t>
            </a:r>
            <a:r>
              <a:rPr lang="en-US" sz="1200" dirty="0" smtClean="0">
                <a:hlinkClick r:id="rId19"/>
              </a:rPr>
              <a:t>blog.thisisfeifan.com/2013/12/mongodb-gridfs-performance-test.html</a:t>
            </a:r>
            <a:endParaRPr lang="en-US" sz="1200" dirty="0" smtClean="0"/>
          </a:p>
          <a:p>
            <a:pPr lvl="2"/>
            <a:endParaRPr lang="en-US" sz="1300" dirty="0" smtClean="0"/>
          </a:p>
          <a:p>
            <a:pPr lvl="2"/>
            <a:endParaRPr lang="en-US" sz="1300" dirty="0" smtClean="0"/>
          </a:p>
          <a:p>
            <a:pPr lvl="2"/>
            <a:endParaRPr lang="en-US" sz="1300" dirty="0" smtClean="0"/>
          </a:p>
          <a:p>
            <a:pPr lvl="2"/>
            <a:endParaRPr lang="en-US" sz="1300" dirty="0"/>
          </a:p>
          <a:p>
            <a:endParaRPr lang="en-US" sz="1300" dirty="0" smtClean="0"/>
          </a:p>
          <a:p>
            <a:pPr marL="0" indent="0">
              <a:buNone/>
            </a:pPr>
            <a:endParaRPr lang="en-US" sz="13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907704" y="117476"/>
            <a:ext cx="7129164" cy="649287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9pPr>
          </a:lstStyle>
          <a:p>
            <a:pPr algn="l"/>
            <a:r>
              <a:rPr lang="en-US" sz="3200" b="0" kern="0" dirty="0" smtClean="0">
                <a:latin typeface="Tahoma" pitchFamily="34" charset="0"/>
              </a:rPr>
              <a:t>Available Databases</a:t>
            </a:r>
            <a:endParaRPr lang="uk-UA" sz="3200" b="0" kern="0" dirty="0">
              <a:latin typeface="Tahoma" pitchFamily="34" charset="0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861" y="836712"/>
            <a:ext cx="6541572" cy="3096344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943894" y="4077072"/>
            <a:ext cx="7056784" cy="2520280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ko-KR" sz="2000" b="0" kern="0" dirty="0" smtClean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Cosa è </a:t>
            </a:r>
            <a:r>
              <a:rPr lang="en-US" altLang="ko-KR" sz="2000" b="0" kern="0" dirty="0" err="1" smtClean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meglio</a:t>
            </a:r>
            <a:r>
              <a:rPr lang="en-US" altLang="ko-KR" sz="2000" b="0" kern="0" dirty="0" smtClean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? Quale è giusto </a:t>
            </a:r>
            <a:r>
              <a:rPr lang="en-US" altLang="ko-KR" sz="2000" b="0" kern="0" dirty="0" err="1" smtClean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scegliere</a:t>
            </a:r>
            <a:r>
              <a:rPr lang="en-US" altLang="ko-KR" sz="2000" b="0" kern="0" dirty="0" smtClean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 ?</a:t>
            </a:r>
          </a:p>
          <a:p>
            <a:pPr marL="0" indent="0">
              <a:lnSpc>
                <a:spcPct val="80000"/>
              </a:lnSpc>
              <a:buNone/>
            </a:pPr>
            <a:endParaRPr lang="en-US" altLang="ko-KR" sz="2000" b="0" kern="0" dirty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en-US" altLang="ko-KR" sz="2000" b="0" kern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</a:rPr>
              <a:t>La </a:t>
            </a:r>
            <a:r>
              <a:rPr lang="en-US" altLang="ko-KR" sz="2000" b="0" kern="0" dirty="0" err="1" smtClean="0">
                <a:solidFill>
                  <a:srgbClr val="00B050"/>
                </a:solidFill>
                <a:latin typeface="Verdana" pitchFamily="34" charset="0"/>
                <a:ea typeface="굴림" charset="-127"/>
              </a:rPr>
              <a:t>risposta</a:t>
            </a:r>
            <a:r>
              <a:rPr lang="en-US" altLang="ko-KR" sz="2000" b="0" kern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</a:rPr>
              <a:t> è </a:t>
            </a:r>
            <a:r>
              <a:rPr lang="en-US" altLang="ko-KR" sz="2000" b="0" kern="0" dirty="0" err="1" smtClean="0">
                <a:solidFill>
                  <a:srgbClr val="00B050"/>
                </a:solidFill>
                <a:latin typeface="Verdana" pitchFamily="34" charset="0"/>
                <a:ea typeface="굴림" charset="-127"/>
              </a:rPr>
              <a:t>semplice</a:t>
            </a:r>
            <a:r>
              <a:rPr lang="en-US" altLang="ko-KR" sz="2000" b="0" kern="0" dirty="0" smtClean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: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dipende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dalla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situazione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in cui ci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troviamo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,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quindi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noto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come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il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funzionamento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dei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due tipi di database,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prendiamo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quello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che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più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si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avvicina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alle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nostre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esigenze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di </a:t>
            </a:r>
            <a:r>
              <a:rPr lang="en-US" altLang="ko-KR" sz="2000" b="0" kern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progetto</a:t>
            </a:r>
            <a:r>
              <a:rPr lang="en-US" altLang="ko-KR" sz="2000" b="0" kern="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! </a:t>
            </a:r>
            <a:r>
              <a:rPr lang="en-US" altLang="ko-KR" sz="2000" b="0" kern="0" dirty="0" smtClean="0">
                <a:solidFill>
                  <a:srgbClr val="00B0F0"/>
                </a:solidFill>
                <a:latin typeface="Verdana" pitchFamily="34" charset="0"/>
                <a:ea typeface="굴림" charset="-127"/>
                <a:sym typeface="Wingdings" panose="05000000000000000000" pitchFamily="2" charset="2"/>
              </a:rPr>
              <a:t></a:t>
            </a: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0" kern="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it-IT" altLang="ko-KR" sz="2000" b="0" kern="0" dirty="0" smtClean="0"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1600" b="0" kern="0" dirty="0" smtClean="0">
              <a:latin typeface="Verdana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49889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59632" y="117476"/>
            <a:ext cx="7129164" cy="649287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9pPr>
          </a:lstStyle>
          <a:p>
            <a:pPr algn="l"/>
            <a:r>
              <a:rPr lang="en-US" sz="3200" b="0" kern="0" dirty="0" smtClean="0">
                <a:latin typeface="Tahoma" pitchFamily="34" charset="0"/>
              </a:rPr>
              <a:t>Relational Database</a:t>
            </a:r>
            <a:endParaRPr lang="uk-UA" sz="3200" b="0" kern="0" dirty="0">
              <a:latin typeface="Tahoma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9512" y="766763"/>
            <a:ext cx="8784976" cy="460645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Usano </a:t>
            </a:r>
            <a:r>
              <a:rPr lang="it-IT" altLang="ko-KR" sz="2000" b="0" kern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</a:rPr>
              <a:t>relazioni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 per memorizzare i dati.</a:t>
            </a:r>
          </a:p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Il database detiene la </a:t>
            </a:r>
            <a:r>
              <a:rPr lang="it-IT" altLang="ko-KR" sz="2000" b="0" kern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</a:rPr>
              <a:t>conoscenza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 dello schema con il quale i dati sono memorizzati</a:t>
            </a: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2000" b="0" kern="0" dirty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Usano </a:t>
            </a:r>
            <a:r>
              <a:rPr lang="it-IT" altLang="ko-KR" sz="2000" b="0" kern="0" dirty="0">
                <a:solidFill>
                  <a:srgbClr val="00B050"/>
                </a:solidFill>
                <a:latin typeface="Verdana" pitchFamily="34" charset="0"/>
                <a:ea typeface="굴림" charset="-127"/>
              </a:rPr>
              <a:t>SQL</a:t>
            </a:r>
            <a:r>
              <a:rPr lang="it-IT" altLang="ko-KR" sz="2000" b="0" kern="0" dirty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 (</a:t>
            </a:r>
            <a:r>
              <a:rPr lang="it-IT" altLang="ko-KR" sz="2000" b="0" kern="0" dirty="0" err="1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Structured</a:t>
            </a:r>
            <a:r>
              <a:rPr lang="it-IT" altLang="ko-KR" sz="2000" b="0" kern="0" dirty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 Query Language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) per interrogare il database e gestire i dati.</a:t>
            </a: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2000" b="0" kern="0" dirty="0" err="1" smtClean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Scalability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: ci vogliono dei server estremamente potenti che ovviamente sono costosi e difficili da gestire. Gestire tabelle distribuite su server differenti è complicato.</a:t>
            </a: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2000" b="0" kern="0" dirty="0" err="1" smtClean="0">
                <a:solidFill>
                  <a:srgbClr val="FF0000"/>
                </a:solidFill>
                <a:latin typeface="Verdana" pitchFamily="34" charset="0"/>
                <a:ea typeface="굴림" charset="-127"/>
              </a:rPr>
              <a:t>Complexity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: i dati devono per forza di cose finire in delle tabelle, ma questo non è detto che possa rappresentare il vostro modello.</a:t>
            </a:r>
          </a:p>
          <a:p>
            <a:pPr>
              <a:lnSpc>
                <a:spcPct val="80000"/>
              </a:lnSpc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0" kern="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it-IT" altLang="ko-KR" sz="2000" b="0" kern="0" dirty="0" smtClean="0"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1600" b="0" kern="0" dirty="0" smtClean="0">
              <a:latin typeface="Verdana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44881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59632" y="117476"/>
            <a:ext cx="7129164" cy="649287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9pPr>
          </a:lstStyle>
          <a:p>
            <a:pPr algn="l"/>
            <a:r>
              <a:rPr lang="en-US" sz="3200" b="0" kern="0" dirty="0" smtClean="0">
                <a:latin typeface="Tahoma" pitchFamily="34" charset="0"/>
              </a:rPr>
              <a:t>NoSQL Database</a:t>
            </a:r>
            <a:endParaRPr lang="uk-UA" sz="3200" b="0" kern="0" dirty="0">
              <a:latin typeface="Tahoma" pitchFamily="34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79512" y="766763"/>
            <a:ext cx="8784976" cy="4606453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it-IT" altLang="ko-KR" sz="2000" b="0" kern="0" dirty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No </a:t>
            </a:r>
            <a:r>
              <a:rPr lang="it-IT" altLang="ko-KR" sz="2000" b="0" kern="0" dirty="0">
                <a:solidFill>
                  <a:schemeClr val="accent1">
                    <a:lumMod val="60000"/>
                    <a:lumOff val="40000"/>
                  </a:schemeClr>
                </a:solidFill>
                <a:latin typeface="Verdana" pitchFamily="34" charset="0"/>
                <a:ea typeface="굴림" charset="-127"/>
              </a:rPr>
              <a:t>schema </a:t>
            </a:r>
            <a:r>
              <a:rPr lang="it-IT" altLang="ko-KR" sz="2000" b="0" kern="0" dirty="0" err="1" smtClean="0">
                <a:solidFill>
                  <a:schemeClr val="accent1">
                    <a:lumMod val="60000"/>
                    <a:lumOff val="40000"/>
                  </a:schemeClr>
                </a:solidFill>
                <a:latin typeface="Verdana" pitchFamily="34" charset="0"/>
                <a:ea typeface="굴림" charset="-127"/>
              </a:rPr>
              <a:t>required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: i dati possono essere memorizzati senza definire uno schema a priori, i dati che inseriremo possono cambiare formato in qualunque momento (siamo noi lato codice che dobbiamo gestire il dato quando lo preleviamo…).</a:t>
            </a:r>
          </a:p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rgbClr val="00B05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2000" b="0" kern="0" dirty="0" err="1" smtClean="0">
                <a:solidFill>
                  <a:srgbClr val="00B050"/>
                </a:solidFill>
                <a:latin typeface="Verdana" pitchFamily="34" charset="0"/>
                <a:ea typeface="굴림" charset="-127"/>
              </a:rPr>
              <a:t>Scalability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: </a:t>
            </a:r>
            <a:r>
              <a:rPr lang="it-IT" altLang="ko-KR" sz="2000" b="0" kern="0" dirty="0" err="1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NoSQL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 automaticamente divide i dati su più server senza che sia richiesto assistenza (ovvio che qualcosina dovete fare…).</a:t>
            </a: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2000" b="0" kern="0" dirty="0" err="1" smtClean="0">
                <a:solidFill>
                  <a:srgbClr val="00B050"/>
                </a:solidFill>
                <a:latin typeface="Verdana" pitchFamily="34" charset="0"/>
                <a:ea typeface="굴림" charset="-127"/>
              </a:rPr>
              <a:t>Caching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: cache si trova nella memoria di sistema.</a:t>
            </a: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2000" b="0" kern="0" dirty="0" err="1" smtClean="0">
                <a:solidFill>
                  <a:srgbClr val="00B050"/>
                </a:solidFill>
                <a:latin typeface="Verdana" pitchFamily="34" charset="0"/>
                <a:ea typeface="굴림" charset="-127"/>
              </a:rPr>
              <a:t>Faster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: generalmente un </a:t>
            </a:r>
            <a:r>
              <a:rPr lang="it-IT" altLang="ko-KR" sz="2000" b="0" kern="0" dirty="0" err="1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NoSQL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 processa i dati molto velocemente.</a:t>
            </a: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2000" b="0" kern="0" dirty="0" err="1" smtClean="0">
                <a:solidFill>
                  <a:srgbClr val="00B050"/>
                </a:solidFill>
                <a:latin typeface="Verdana" pitchFamily="34" charset="0"/>
                <a:ea typeface="굴림" charset="-127"/>
              </a:rPr>
              <a:t>Flexibility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: permettono a </a:t>
            </a:r>
            <a:r>
              <a:rPr lang="it-IT" altLang="ko-KR" sz="2000" b="0" kern="0" dirty="0" err="1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developer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 di modellare i dati a piacere. </a:t>
            </a: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0" kern="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it-IT" altLang="ko-KR" sz="2000" b="0" kern="0" dirty="0" smtClean="0"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1600" b="0" kern="0" dirty="0" smtClean="0">
              <a:latin typeface="Verdana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17698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339752" y="12701"/>
            <a:ext cx="7129164" cy="649287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9pPr>
          </a:lstStyle>
          <a:p>
            <a:pPr algn="l"/>
            <a:r>
              <a:rPr lang="en-US" sz="3200" b="0" kern="0" dirty="0" smtClean="0">
                <a:latin typeface="Tahoma" pitchFamily="34" charset="0"/>
              </a:rPr>
              <a:t>ACID vs BASE</a:t>
            </a:r>
            <a:endParaRPr lang="uk-UA" sz="3200" b="0" kern="0" dirty="0">
              <a:latin typeface="Tahoma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835696" y="620688"/>
            <a:ext cx="7308304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solidFill>
                  <a:srgbClr val="00B050"/>
                </a:solidFill>
              </a:rPr>
              <a:t>A</a:t>
            </a:r>
            <a:r>
              <a:rPr lang="en-IE" dirty="0" smtClean="0">
                <a:solidFill>
                  <a:srgbClr val="00B0F0"/>
                </a:solidFill>
              </a:rPr>
              <a:t>tomic</a:t>
            </a:r>
            <a:r>
              <a:rPr lang="en-IE" dirty="0"/>
              <a:t>: </a:t>
            </a:r>
            <a:r>
              <a:rPr lang="en-IE" sz="1600" b="0" dirty="0" err="1" smtClean="0"/>
              <a:t>dentro</a:t>
            </a:r>
            <a:r>
              <a:rPr lang="en-IE" sz="1600" b="0" dirty="0" smtClean="0"/>
              <a:t> </a:t>
            </a:r>
            <a:r>
              <a:rPr lang="en-IE" sz="1600" b="0" dirty="0" err="1" smtClean="0"/>
              <a:t>una</a:t>
            </a:r>
            <a:r>
              <a:rPr lang="en-IE" sz="1600" b="0" dirty="0" smtClean="0"/>
              <a:t> </a:t>
            </a:r>
            <a:r>
              <a:rPr lang="en-IE" sz="1600" b="0" dirty="0" err="1" smtClean="0"/>
              <a:t>transazione</a:t>
            </a:r>
            <a:r>
              <a:rPr lang="en-IE" sz="1600" b="0" dirty="0" smtClean="0"/>
              <a:t> o </a:t>
            </a:r>
            <a:r>
              <a:rPr lang="en-IE" sz="1600" b="0" dirty="0" err="1" smtClean="0"/>
              <a:t>tutto</a:t>
            </a:r>
            <a:r>
              <a:rPr lang="en-IE" sz="1600" b="0" dirty="0" smtClean="0"/>
              <a:t> </a:t>
            </a:r>
            <a:r>
              <a:rPr lang="en-IE" sz="1600" b="0" dirty="0" err="1" smtClean="0"/>
              <a:t>va</a:t>
            </a:r>
            <a:r>
              <a:rPr lang="en-IE" sz="1600" b="0" dirty="0" smtClean="0"/>
              <a:t> a </a:t>
            </a:r>
            <a:r>
              <a:rPr lang="en-IE" sz="1600" b="0" dirty="0" err="1" smtClean="0"/>
              <a:t>buon</a:t>
            </a:r>
            <a:r>
              <a:rPr lang="en-IE" sz="1600" b="0" dirty="0" smtClean="0"/>
              <a:t> fine o </a:t>
            </a:r>
            <a:r>
              <a:rPr lang="en-IE" sz="1600" b="0" dirty="0" err="1" smtClean="0"/>
              <a:t>tutto</a:t>
            </a:r>
            <a:r>
              <a:rPr lang="en-IE" sz="1600" b="0" dirty="0" smtClean="0"/>
              <a:t> </a:t>
            </a:r>
            <a:r>
              <a:rPr lang="en-IE" sz="1600" b="0" dirty="0" err="1" smtClean="0"/>
              <a:t>viene</a:t>
            </a:r>
            <a:r>
              <a:rPr lang="en-IE" sz="1600" b="0" dirty="0" smtClean="0"/>
              <a:t> </a:t>
            </a:r>
            <a:r>
              <a:rPr lang="en-IE" sz="1600" b="0" dirty="0" err="1" smtClean="0"/>
              <a:t>abortito</a:t>
            </a:r>
            <a:endParaRPr lang="en-IE" sz="1600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solidFill>
                  <a:srgbClr val="00B050"/>
                </a:solidFill>
              </a:rPr>
              <a:t>C</a:t>
            </a:r>
            <a:r>
              <a:rPr lang="en-IE" dirty="0" smtClean="0">
                <a:solidFill>
                  <a:srgbClr val="00B0F0"/>
                </a:solidFill>
              </a:rPr>
              <a:t>onsistent</a:t>
            </a:r>
            <a:r>
              <a:rPr lang="en-IE" dirty="0"/>
              <a:t>: </a:t>
            </a:r>
            <a:r>
              <a:rPr lang="en-IE" sz="1600" b="0" dirty="0" err="1" smtClean="0"/>
              <a:t>Una</a:t>
            </a:r>
            <a:r>
              <a:rPr lang="en-IE" sz="1600" b="0" dirty="0" smtClean="0"/>
              <a:t> </a:t>
            </a:r>
            <a:r>
              <a:rPr lang="en-IE" sz="1600" b="0" dirty="0" err="1" smtClean="0"/>
              <a:t>transazione</a:t>
            </a:r>
            <a:r>
              <a:rPr lang="en-IE" sz="1600" b="0" dirty="0" smtClean="0"/>
              <a:t> non </a:t>
            </a:r>
            <a:r>
              <a:rPr lang="en-IE" sz="1600" b="0" dirty="0" err="1" smtClean="0"/>
              <a:t>può</a:t>
            </a:r>
            <a:r>
              <a:rPr lang="en-IE" sz="1600" b="0" dirty="0" smtClean="0"/>
              <a:t> </a:t>
            </a:r>
            <a:r>
              <a:rPr lang="en-IE" sz="1600" b="0" dirty="0" err="1" smtClean="0"/>
              <a:t>lasciare</a:t>
            </a:r>
            <a:r>
              <a:rPr lang="en-IE" sz="1600" b="0" dirty="0" smtClean="0"/>
              <a:t> </a:t>
            </a:r>
            <a:r>
              <a:rPr lang="en-IE" sz="1600" b="0" dirty="0" err="1" smtClean="0"/>
              <a:t>il</a:t>
            </a:r>
            <a:r>
              <a:rPr lang="en-IE" sz="1600" b="0" dirty="0" smtClean="0"/>
              <a:t> DB in </a:t>
            </a:r>
            <a:r>
              <a:rPr lang="en-IE" sz="1600" b="0" dirty="0" err="1" smtClean="0"/>
              <a:t>uno</a:t>
            </a:r>
            <a:r>
              <a:rPr lang="en-IE" sz="1600" b="0" dirty="0" smtClean="0"/>
              <a:t> </a:t>
            </a:r>
            <a:r>
              <a:rPr lang="en-IE" sz="1600" b="0" dirty="0" err="1" smtClean="0"/>
              <a:t>stato</a:t>
            </a:r>
            <a:r>
              <a:rPr lang="en-IE" sz="1600" b="0" dirty="0" smtClean="0"/>
              <a:t> </a:t>
            </a:r>
            <a:r>
              <a:rPr lang="en-IE" sz="1600" b="0" dirty="0" err="1" smtClean="0"/>
              <a:t>inconsistente</a:t>
            </a:r>
            <a:r>
              <a:rPr lang="en-IE" sz="1600" b="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solidFill>
                  <a:srgbClr val="00B050"/>
                </a:solidFill>
              </a:rPr>
              <a:t>I</a:t>
            </a:r>
            <a:r>
              <a:rPr lang="en-IE" dirty="0" smtClean="0">
                <a:solidFill>
                  <a:srgbClr val="00B0F0"/>
                </a:solidFill>
              </a:rPr>
              <a:t>solated</a:t>
            </a:r>
            <a:r>
              <a:rPr lang="en-IE" dirty="0"/>
              <a:t>: </a:t>
            </a:r>
            <a:r>
              <a:rPr lang="en-IE" sz="1600" b="0" dirty="0"/>
              <a:t>Transactions non </a:t>
            </a:r>
            <a:r>
              <a:rPr lang="en-IE" sz="1600" b="0" dirty="0" err="1"/>
              <a:t>interferiscono</a:t>
            </a:r>
            <a:r>
              <a:rPr lang="en-IE" sz="1600" b="0" dirty="0"/>
              <a:t> </a:t>
            </a:r>
            <a:r>
              <a:rPr lang="en-IE" sz="1600" b="0" dirty="0" err="1"/>
              <a:t>tra</a:t>
            </a:r>
            <a:r>
              <a:rPr lang="en-IE" sz="1600" b="0" dirty="0"/>
              <a:t> di </a:t>
            </a:r>
            <a:r>
              <a:rPr lang="en-IE" sz="1600" b="0" dirty="0" err="1"/>
              <a:t>loro</a:t>
            </a:r>
            <a:r>
              <a:rPr lang="en-IE" sz="1600" b="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solidFill>
                  <a:srgbClr val="00B050"/>
                </a:solidFill>
              </a:rPr>
              <a:t>D</a:t>
            </a:r>
            <a:r>
              <a:rPr lang="en-IE" dirty="0" smtClean="0">
                <a:solidFill>
                  <a:srgbClr val="00B0F0"/>
                </a:solidFill>
              </a:rPr>
              <a:t>urable</a:t>
            </a:r>
            <a:r>
              <a:rPr lang="en-IE" dirty="0"/>
              <a:t>: </a:t>
            </a:r>
            <a:r>
              <a:rPr lang="en-IE" sz="1600" b="0" dirty="0"/>
              <a:t>Completed transactions persist, even when servers restart etc</a:t>
            </a:r>
            <a:r>
              <a:rPr lang="en-IE" sz="1600" b="0" dirty="0" smtClean="0"/>
              <a:t>.</a:t>
            </a:r>
          </a:p>
          <a:p>
            <a:endParaRPr lang="en-IE" b="0" dirty="0" smtClean="0"/>
          </a:p>
          <a:p>
            <a:r>
              <a:rPr lang="en-IE" dirty="0" smtClean="0"/>
              <a:t>CAP Theorem</a:t>
            </a:r>
            <a:r>
              <a:rPr lang="en-IE" b="0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solidFill>
                  <a:srgbClr val="00B050"/>
                </a:solidFill>
              </a:rPr>
              <a:t>C</a:t>
            </a:r>
            <a:r>
              <a:rPr lang="en-IE" dirty="0" smtClean="0">
                <a:solidFill>
                  <a:srgbClr val="00B0F0"/>
                </a:solidFill>
              </a:rPr>
              <a:t>onsistency</a:t>
            </a:r>
            <a:r>
              <a:rPr lang="en-IE" sz="1600" b="0" dirty="0"/>
              <a:t>: </a:t>
            </a:r>
            <a:r>
              <a:rPr lang="en-IE" sz="1600" b="0" dirty="0" err="1"/>
              <a:t>tutti</a:t>
            </a:r>
            <a:r>
              <a:rPr lang="en-IE" sz="1600" b="0" dirty="0"/>
              <a:t> I </a:t>
            </a:r>
            <a:r>
              <a:rPr lang="en-IE" sz="1600" b="0" dirty="0" err="1"/>
              <a:t>nodi</a:t>
            </a:r>
            <a:r>
              <a:rPr lang="en-IE" sz="1600" b="0" dirty="0"/>
              <a:t> </a:t>
            </a:r>
            <a:r>
              <a:rPr lang="en-IE" sz="1600" b="0" dirty="0" err="1"/>
              <a:t>vedono</a:t>
            </a:r>
            <a:r>
              <a:rPr lang="en-IE" sz="1600" b="0" dirty="0"/>
              <a:t> la </a:t>
            </a:r>
            <a:r>
              <a:rPr lang="en-IE" sz="1600" b="0" dirty="0" err="1"/>
              <a:t>stessa</a:t>
            </a:r>
            <a:r>
              <a:rPr lang="en-IE" sz="1600" b="0" dirty="0"/>
              <a:t> data </a:t>
            </a:r>
            <a:r>
              <a:rPr lang="en-IE" sz="1600" b="0" dirty="0" err="1"/>
              <a:t>allo</a:t>
            </a:r>
            <a:r>
              <a:rPr lang="en-IE" sz="1600" b="0" dirty="0"/>
              <a:t> </a:t>
            </a:r>
            <a:r>
              <a:rPr lang="en-IE" sz="1600" b="0" dirty="0" err="1"/>
              <a:t>stesso</a:t>
            </a:r>
            <a:r>
              <a:rPr lang="en-IE" sz="1600" b="0" dirty="0"/>
              <a:t> </a:t>
            </a:r>
            <a:r>
              <a:rPr lang="en-IE" sz="1600" b="0" dirty="0" err="1" smtClean="0"/>
              <a:t>momento</a:t>
            </a:r>
            <a:r>
              <a:rPr lang="en-IE" sz="1600" b="0" dirty="0" smtClean="0"/>
              <a:t>.</a:t>
            </a:r>
            <a:endParaRPr lang="en-IE" sz="16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solidFill>
                  <a:srgbClr val="00B050"/>
                </a:solidFill>
              </a:rPr>
              <a:t>A</a:t>
            </a:r>
            <a:r>
              <a:rPr lang="en-IE" dirty="0" smtClean="0">
                <a:solidFill>
                  <a:srgbClr val="00B0F0"/>
                </a:solidFill>
              </a:rPr>
              <a:t>vailability</a:t>
            </a:r>
            <a:r>
              <a:rPr lang="en-IE" sz="1600" b="0" dirty="0"/>
              <a:t>: </a:t>
            </a:r>
            <a:r>
              <a:rPr lang="en-IE" sz="1600" b="0" dirty="0" err="1"/>
              <a:t>Ogni</a:t>
            </a:r>
            <a:r>
              <a:rPr lang="en-IE" sz="1600" b="0" dirty="0"/>
              <a:t> </a:t>
            </a:r>
            <a:r>
              <a:rPr lang="en-IE" sz="1600" b="0" dirty="0" err="1"/>
              <a:t>richiesta</a:t>
            </a:r>
            <a:r>
              <a:rPr lang="en-IE" sz="1600" b="0" dirty="0"/>
              <a:t> </a:t>
            </a:r>
            <a:r>
              <a:rPr lang="en-IE" sz="1600" b="0" dirty="0" err="1"/>
              <a:t>riceve</a:t>
            </a:r>
            <a:r>
              <a:rPr lang="en-IE" sz="1600" b="0" dirty="0"/>
              <a:t> </a:t>
            </a:r>
            <a:r>
              <a:rPr lang="en-IE" sz="1600" b="0" dirty="0" err="1"/>
              <a:t>una</a:t>
            </a:r>
            <a:r>
              <a:rPr lang="en-IE" sz="1600" b="0" dirty="0"/>
              <a:t> </a:t>
            </a:r>
            <a:r>
              <a:rPr lang="en-IE" sz="1600" b="0" dirty="0" err="1"/>
              <a:t>risposta</a:t>
            </a:r>
            <a:r>
              <a:rPr lang="en-IE" sz="1600" b="0" dirty="0"/>
              <a:t> </a:t>
            </a:r>
            <a:r>
              <a:rPr lang="en-IE" sz="1600" b="0" dirty="0" err="1"/>
              <a:t>indipendentemente</a:t>
            </a:r>
            <a:r>
              <a:rPr lang="en-IE" sz="1600" b="0" dirty="0"/>
              <a:t> </a:t>
            </a:r>
            <a:r>
              <a:rPr lang="en-IE" sz="1600" b="0" dirty="0" err="1"/>
              <a:t>che</a:t>
            </a:r>
            <a:r>
              <a:rPr lang="en-IE" sz="1600" b="0" dirty="0"/>
              <a:t> </a:t>
            </a:r>
            <a:r>
              <a:rPr lang="en-IE" sz="1600" b="0" dirty="0" err="1"/>
              <a:t>sia</a:t>
            </a:r>
            <a:r>
              <a:rPr lang="en-IE" sz="1600" b="0" dirty="0"/>
              <a:t> positive o </a:t>
            </a:r>
            <a:r>
              <a:rPr lang="en-IE" sz="1600" b="0" dirty="0" smtClean="0"/>
              <a:t>negative.</a:t>
            </a:r>
            <a:endParaRPr lang="en-IE" sz="16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>
                <a:solidFill>
                  <a:srgbClr val="00B050"/>
                </a:solidFill>
              </a:rPr>
              <a:t>P</a:t>
            </a:r>
            <a:r>
              <a:rPr lang="en-IE" dirty="0">
                <a:solidFill>
                  <a:srgbClr val="00B0F0"/>
                </a:solidFill>
              </a:rPr>
              <a:t>artition Tolerance</a:t>
            </a:r>
            <a:r>
              <a:rPr lang="en-IE" sz="1600" b="0" dirty="0"/>
              <a:t>: </a:t>
            </a:r>
            <a:r>
              <a:rPr lang="en-IE" sz="1600" b="0" dirty="0" err="1"/>
              <a:t>il</a:t>
            </a:r>
            <a:r>
              <a:rPr lang="en-IE" sz="1600" b="0" dirty="0"/>
              <a:t> Sistema continua a </a:t>
            </a:r>
            <a:r>
              <a:rPr lang="en-IE" sz="1600" b="0" dirty="0" err="1"/>
              <a:t>funzionare</a:t>
            </a:r>
            <a:r>
              <a:rPr lang="en-IE" sz="1600" b="0" dirty="0"/>
              <a:t> </a:t>
            </a:r>
            <a:r>
              <a:rPr lang="en-IE" sz="1600" b="0" dirty="0" err="1"/>
              <a:t>anche</a:t>
            </a:r>
            <a:r>
              <a:rPr lang="en-IE" sz="1600" b="0" dirty="0"/>
              <a:t> se ci </a:t>
            </a:r>
            <a:r>
              <a:rPr lang="en-IE" sz="1600" b="0" dirty="0" err="1"/>
              <a:t>sono</a:t>
            </a:r>
            <a:r>
              <a:rPr lang="en-IE" sz="1600" b="0" dirty="0"/>
              <a:t> </a:t>
            </a:r>
            <a:r>
              <a:rPr lang="en-IE" sz="1600" b="0" dirty="0" err="1"/>
              <a:t>fallimenti</a:t>
            </a:r>
            <a:r>
              <a:rPr lang="en-IE" sz="1600" b="0" dirty="0"/>
              <a:t> </a:t>
            </a:r>
            <a:r>
              <a:rPr lang="en-IE" sz="1600" b="0" dirty="0" err="1"/>
              <a:t>parziali</a:t>
            </a:r>
            <a:r>
              <a:rPr lang="en-IE" sz="1600" b="0" dirty="0"/>
              <a:t> del Sistema e/o </a:t>
            </a:r>
            <a:r>
              <a:rPr lang="en-IE" sz="1600" b="0" dirty="0" err="1"/>
              <a:t>perdita</a:t>
            </a:r>
            <a:r>
              <a:rPr lang="en-IE" sz="1600" b="0" dirty="0"/>
              <a:t> di </a:t>
            </a:r>
            <a:r>
              <a:rPr lang="en-IE" sz="1600" b="0" dirty="0" err="1"/>
              <a:t>messaggi</a:t>
            </a:r>
            <a:r>
              <a:rPr lang="en-IE" sz="1600" b="0" dirty="0"/>
              <a:t>.</a:t>
            </a:r>
            <a:endParaRPr lang="en-IE" sz="1600" b="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b="0" dirty="0" smtClean="0"/>
          </a:p>
          <a:p>
            <a:r>
              <a:rPr lang="en-IE" sz="1600" b="0" dirty="0" err="1"/>
              <a:t>Una</a:t>
            </a:r>
            <a:r>
              <a:rPr lang="en-IE" sz="1600" b="0" dirty="0"/>
              <a:t> </a:t>
            </a:r>
            <a:r>
              <a:rPr lang="en-IE" sz="1600" b="0" dirty="0" err="1"/>
              <a:t>alternativa</a:t>
            </a:r>
            <a:r>
              <a:rPr lang="en-IE" sz="1600" b="0" dirty="0"/>
              <a:t> a </a:t>
            </a:r>
            <a:r>
              <a:rPr lang="en-IE" sz="1600" b="0" dirty="0" err="1"/>
              <a:t>qusto</a:t>
            </a:r>
            <a:r>
              <a:rPr lang="en-IE" sz="1600" b="0" dirty="0"/>
              <a:t> primo </a:t>
            </a:r>
            <a:r>
              <a:rPr lang="en-IE" sz="1600" b="0" dirty="0" err="1"/>
              <a:t>tipo</a:t>
            </a:r>
            <a:r>
              <a:rPr lang="en-IE" sz="1600" b="0" dirty="0"/>
              <a:t> è </a:t>
            </a:r>
            <a:r>
              <a:rPr lang="en-IE" sz="1600" b="0" dirty="0" err="1"/>
              <a:t>il</a:t>
            </a:r>
            <a:r>
              <a:rPr lang="en-IE" sz="1600" b="0" dirty="0"/>
              <a:t> BASE, </a:t>
            </a:r>
            <a:r>
              <a:rPr lang="en-IE" sz="1600" b="0" dirty="0" err="1"/>
              <a:t>invece</a:t>
            </a:r>
            <a:r>
              <a:rPr lang="en-IE" sz="1600" b="0" dirty="0"/>
              <a:t> di </a:t>
            </a:r>
            <a:r>
              <a:rPr lang="en-IE" sz="1600" b="0" dirty="0" err="1"/>
              <a:t>richiedere</a:t>
            </a:r>
            <a:r>
              <a:rPr lang="en-IE" sz="1600" b="0" dirty="0"/>
              <a:t> </a:t>
            </a:r>
            <a:r>
              <a:rPr lang="en-IE" sz="1600" b="0" dirty="0" err="1"/>
              <a:t>consistenza</a:t>
            </a:r>
            <a:r>
              <a:rPr lang="en-IE" sz="1600" b="0" dirty="0"/>
              <a:t> ad </a:t>
            </a:r>
            <a:r>
              <a:rPr lang="en-IE" sz="1600" b="0" dirty="0" err="1"/>
              <a:t>ogni</a:t>
            </a:r>
            <a:r>
              <a:rPr lang="en-IE" sz="1600" b="0" dirty="0"/>
              <a:t> transaction, è </a:t>
            </a:r>
            <a:r>
              <a:rPr lang="en-IE" sz="1600" b="0" dirty="0" err="1"/>
              <a:t>sufficiente</a:t>
            </a:r>
            <a:r>
              <a:rPr lang="en-IE" sz="1600" b="0" dirty="0"/>
              <a:t> </a:t>
            </a:r>
            <a:r>
              <a:rPr lang="en-IE" sz="1600" b="0" dirty="0" err="1"/>
              <a:t>avere</a:t>
            </a:r>
            <a:r>
              <a:rPr lang="en-IE" sz="1600" b="0" dirty="0"/>
              <a:t> un DB </a:t>
            </a:r>
            <a:r>
              <a:rPr lang="en-IE" sz="1600" b="0" dirty="0" err="1"/>
              <a:t>consistente</a:t>
            </a:r>
            <a:r>
              <a:rPr lang="en-IE" sz="1600" b="0" dirty="0"/>
              <a:t>.</a:t>
            </a:r>
          </a:p>
          <a:p>
            <a:endParaRPr lang="en-IE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solidFill>
                  <a:srgbClr val="00B0F0"/>
                </a:solidFill>
              </a:rPr>
              <a:t>Basic Availability</a:t>
            </a:r>
            <a:r>
              <a:rPr lang="en-IE" b="0" dirty="0"/>
              <a:t>: </a:t>
            </a:r>
            <a:r>
              <a:rPr lang="en-IE" sz="1600" b="0" dirty="0" err="1"/>
              <a:t>il</a:t>
            </a:r>
            <a:r>
              <a:rPr lang="en-IE" sz="1600" b="0" dirty="0"/>
              <a:t> </a:t>
            </a:r>
            <a:r>
              <a:rPr lang="en-IE" sz="1600" b="0" dirty="0" err="1"/>
              <a:t>sistema</a:t>
            </a:r>
            <a:r>
              <a:rPr lang="en-IE" sz="1600" b="0" dirty="0"/>
              <a:t> </a:t>
            </a:r>
            <a:r>
              <a:rPr lang="en-IE" sz="1600" b="0" dirty="0" err="1"/>
              <a:t>garantirà</a:t>
            </a:r>
            <a:r>
              <a:rPr lang="en-IE" sz="1600" b="0" dirty="0"/>
              <a:t> la </a:t>
            </a:r>
            <a:r>
              <a:rPr lang="en-IE" sz="1600" b="0" dirty="0" err="1"/>
              <a:t>reperibilità</a:t>
            </a:r>
            <a:r>
              <a:rPr lang="en-IE" sz="1600" b="0" dirty="0"/>
              <a:t> </a:t>
            </a:r>
            <a:r>
              <a:rPr lang="en-IE" sz="1600" b="0" dirty="0" err="1"/>
              <a:t>dei</a:t>
            </a:r>
            <a:r>
              <a:rPr lang="en-IE" sz="1600" b="0" dirty="0"/>
              <a:t> </a:t>
            </a:r>
            <a:r>
              <a:rPr lang="en-IE" sz="1600" b="0" dirty="0" err="1"/>
              <a:t>dati</a:t>
            </a:r>
            <a:r>
              <a:rPr lang="en-IE" sz="1600" b="0" dirty="0"/>
              <a:t> secondo la CAP Theorem, ad </a:t>
            </a:r>
            <a:r>
              <a:rPr lang="en-IE" sz="1600" b="0" dirty="0" err="1"/>
              <a:t>ogni</a:t>
            </a:r>
            <a:r>
              <a:rPr lang="en-IE" sz="1600" b="0" dirty="0"/>
              <a:t> </a:t>
            </a:r>
            <a:r>
              <a:rPr lang="en-IE" sz="1600" b="0" dirty="0" err="1"/>
              <a:t>richiesta</a:t>
            </a:r>
            <a:r>
              <a:rPr lang="en-IE" sz="1600" b="0" dirty="0"/>
              <a:t> ci </a:t>
            </a:r>
            <a:r>
              <a:rPr lang="en-IE" sz="1600" b="0" dirty="0" err="1"/>
              <a:t>sarà</a:t>
            </a:r>
            <a:r>
              <a:rPr lang="en-IE" sz="1600" b="0" dirty="0"/>
              <a:t> </a:t>
            </a:r>
            <a:r>
              <a:rPr lang="en-IE" sz="1600" b="0" dirty="0" err="1"/>
              <a:t>una</a:t>
            </a:r>
            <a:r>
              <a:rPr lang="en-IE" sz="1600" b="0" dirty="0"/>
              <a:t> </a:t>
            </a:r>
            <a:r>
              <a:rPr lang="en-IE" sz="1600" b="0" dirty="0" err="1"/>
              <a:t>risposta</a:t>
            </a:r>
            <a:r>
              <a:rPr lang="en-IE" sz="1600" b="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smtClean="0">
                <a:solidFill>
                  <a:srgbClr val="00B0F0"/>
                </a:solidFill>
              </a:rPr>
              <a:t>Soft-state</a:t>
            </a:r>
            <a:r>
              <a:rPr lang="en-IE" b="0" dirty="0"/>
              <a:t>: </a:t>
            </a:r>
            <a:r>
              <a:rPr lang="en-IE" sz="1600" b="0" dirty="0"/>
              <a:t>lo </a:t>
            </a:r>
            <a:r>
              <a:rPr lang="en-IE" sz="1600" b="0" dirty="0" err="1"/>
              <a:t>stato</a:t>
            </a:r>
            <a:r>
              <a:rPr lang="en-IE" sz="1600" b="0" dirty="0"/>
              <a:t> </a:t>
            </a:r>
            <a:r>
              <a:rPr lang="en-IE" sz="1600" b="0" dirty="0" err="1"/>
              <a:t>può</a:t>
            </a:r>
            <a:r>
              <a:rPr lang="en-IE" sz="1600" b="0" dirty="0"/>
              <a:t> </a:t>
            </a:r>
            <a:r>
              <a:rPr lang="en-IE" sz="1600" b="0" dirty="0" err="1"/>
              <a:t>cambiare</a:t>
            </a:r>
            <a:r>
              <a:rPr lang="en-IE" sz="1600" b="0" dirty="0"/>
              <a:t> </a:t>
            </a:r>
            <a:r>
              <a:rPr lang="en-IE" sz="1600" b="0" dirty="0" err="1"/>
              <a:t>nel</a:t>
            </a:r>
            <a:r>
              <a:rPr lang="en-IE" sz="1600" b="0" dirty="0"/>
              <a:t> tempo </a:t>
            </a:r>
            <a:r>
              <a:rPr lang="en-IE" sz="1600" b="0" dirty="0" err="1"/>
              <a:t>anche</a:t>
            </a:r>
            <a:r>
              <a:rPr lang="en-IE" sz="1600" b="0" dirty="0"/>
              <a:t> </a:t>
            </a:r>
            <a:r>
              <a:rPr lang="en-IE" sz="1600" b="0" dirty="0" err="1"/>
              <a:t>senza</a:t>
            </a:r>
            <a:r>
              <a:rPr lang="en-IE" sz="1600" b="0" dirty="0"/>
              <a:t> input.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>
                <a:solidFill>
                  <a:srgbClr val="00B0F0"/>
                </a:solidFill>
              </a:rPr>
              <a:t>Eventual </a:t>
            </a:r>
            <a:r>
              <a:rPr lang="en-IE" dirty="0" smtClean="0">
                <a:solidFill>
                  <a:srgbClr val="00B0F0"/>
                </a:solidFill>
              </a:rPr>
              <a:t>consistency</a:t>
            </a:r>
            <a:r>
              <a:rPr lang="en-IE" b="0" dirty="0"/>
              <a:t>: </a:t>
            </a:r>
            <a:r>
              <a:rPr lang="en-IE" sz="1600" b="0" dirty="0" err="1"/>
              <a:t>il</a:t>
            </a:r>
            <a:r>
              <a:rPr lang="en-IE" sz="1600" b="0" dirty="0"/>
              <a:t> </a:t>
            </a:r>
            <a:r>
              <a:rPr lang="en-IE" sz="1600" b="0" dirty="0" err="1"/>
              <a:t>sistema</a:t>
            </a:r>
            <a:r>
              <a:rPr lang="en-IE" sz="1600" b="0" dirty="0"/>
              <a:t> </a:t>
            </a:r>
            <a:r>
              <a:rPr lang="en-IE" sz="1600" b="0" dirty="0" err="1"/>
              <a:t>può</a:t>
            </a:r>
            <a:r>
              <a:rPr lang="en-IE" sz="1600" b="0" dirty="0"/>
              <a:t> </a:t>
            </a:r>
            <a:r>
              <a:rPr lang="en-IE" sz="1600" b="0" dirty="0" err="1"/>
              <a:t>diventare</a:t>
            </a:r>
            <a:r>
              <a:rPr lang="en-IE" sz="1600" b="0" dirty="0"/>
              <a:t> </a:t>
            </a:r>
            <a:r>
              <a:rPr lang="en-IE" sz="1600" b="0" dirty="0" err="1"/>
              <a:t>consistente</a:t>
            </a:r>
            <a:r>
              <a:rPr lang="en-IE" sz="1600" b="0" dirty="0"/>
              <a:t> </a:t>
            </a:r>
            <a:r>
              <a:rPr lang="en-IE" sz="1600" b="0" dirty="0" err="1"/>
              <a:t>anche</a:t>
            </a:r>
            <a:r>
              <a:rPr lang="en-IE" sz="1600" b="0" dirty="0"/>
              <a:t> </a:t>
            </a:r>
            <a:r>
              <a:rPr lang="en-IE" sz="1600" b="0" dirty="0" err="1"/>
              <a:t>senza</a:t>
            </a:r>
            <a:r>
              <a:rPr lang="en-IE" sz="1600" b="0" dirty="0"/>
              <a:t> </a:t>
            </a:r>
            <a:r>
              <a:rPr lang="en-IE" sz="1600" b="0" dirty="0" err="1"/>
              <a:t>ricevera</a:t>
            </a:r>
            <a:r>
              <a:rPr lang="en-IE" sz="1600" b="0" dirty="0"/>
              <a:t> </a:t>
            </a:r>
            <a:r>
              <a:rPr lang="en-IE" sz="1600" b="0" dirty="0" err="1"/>
              <a:t>dati</a:t>
            </a:r>
            <a:r>
              <a:rPr lang="en-IE" sz="1600" b="0" dirty="0"/>
              <a:t>, </a:t>
            </a:r>
            <a:r>
              <a:rPr lang="en-IE" sz="1600" b="0" dirty="0" err="1"/>
              <a:t>i</a:t>
            </a:r>
            <a:r>
              <a:rPr lang="en-IE" sz="1600" b="0" dirty="0"/>
              <a:t> </a:t>
            </a:r>
            <a:r>
              <a:rPr lang="en-IE" sz="1600" b="0" dirty="0" err="1"/>
              <a:t>dati</a:t>
            </a:r>
            <a:r>
              <a:rPr lang="en-IE" sz="1600" b="0" dirty="0"/>
              <a:t> </a:t>
            </a:r>
            <a:r>
              <a:rPr lang="en-IE" sz="1600" b="0" dirty="0" err="1"/>
              <a:t>continueranno</a:t>
            </a:r>
            <a:r>
              <a:rPr lang="en-IE" sz="1600" b="0" dirty="0"/>
              <a:t> a </a:t>
            </a:r>
            <a:r>
              <a:rPr lang="en-IE" sz="1600" b="0" dirty="0" err="1"/>
              <a:t>propagarsi</a:t>
            </a:r>
            <a:r>
              <a:rPr lang="en-IE" sz="1600" b="0" dirty="0"/>
              <a:t>, ma </a:t>
            </a:r>
            <a:r>
              <a:rPr lang="en-IE" sz="1600" b="0" dirty="0" err="1"/>
              <a:t>indipendentemente</a:t>
            </a:r>
            <a:r>
              <a:rPr lang="en-IE" sz="1600" b="0" dirty="0"/>
              <a:t> </a:t>
            </a:r>
            <a:r>
              <a:rPr lang="en-IE" sz="1600" b="0" dirty="0" err="1"/>
              <a:t>dallo</a:t>
            </a:r>
            <a:r>
              <a:rPr lang="en-IE" sz="1600" b="0" dirty="0"/>
              <a:t> </a:t>
            </a:r>
            <a:r>
              <a:rPr lang="en-IE" sz="1600" b="0" dirty="0" err="1"/>
              <a:t>stato</a:t>
            </a:r>
            <a:r>
              <a:rPr lang="en-IE" sz="1600" b="0" dirty="0"/>
              <a:t> </a:t>
            </a:r>
            <a:r>
              <a:rPr lang="en-IE" sz="1600" b="0" dirty="0" err="1"/>
              <a:t>saranno</a:t>
            </a:r>
            <a:r>
              <a:rPr lang="en-IE" sz="1600" b="0" dirty="0"/>
              <a:t> </a:t>
            </a:r>
            <a:r>
              <a:rPr lang="en-IE" sz="1600" b="0" dirty="0" err="1"/>
              <a:t>accettati</a:t>
            </a:r>
            <a:r>
              <a:rPr lang="en-IE" sz="1600" b="0" dirty="0"/>
              <a:t> </a:t>
            </a:r>
            <a:r>
              <a:rPr lang="en-IE" sz="1600" b="0" dirty="0" err="1"/>
              <a:t>nuovi</a:t>
            </a:r>
            <a:r>
              <a:rPr lang="en-IE" sz="1600" b="0" dirty="0"/>
              <a:t> input.</a:t>
            </a:r>
          </a:p>
          <a:p>
            <a:endParaRPr lang="en-IE" b="0" dirty="0"/>
          </a:p>
          <a:p>
            <a:endParaRPr lang="en-IE" b="0" dirty="0"/>
          </a:p>
          <a:p>
            <a:endParaRPr lang="it-IT" b="0" dirty="0"/>
          </a:p>
        </p:txBody>
      </p:sp>
    </p:spTree>
    <p:extLst>
      <p:ext uri="{BB962C8B-B14F-4D97-AF65-F5344CB8AC3E}">
        <p14:creationId xmlns:p14="http://schemas.microsoft.com/office/powerpoint/2010/main" val="3013454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979712" y="117475"/>
            <a:ext cx="6048672" cy="649287"/>
          </a:xfrm>
          <a:prstGeom prst="rect">
            <a:avLst/>
          </a:prstGeom>
        </p:spPr>
        <p:txBody>
          <a:bodyPr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+mj-lt"/>
                <a:ea typeface="+mj-ea"/>
                <a:cs typeface="+mj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5pPr>
            <a:lvl6pPr marL="4572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6pPr>
            <a:lvl7pPr marL="9144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7pPr>
            <a:lvl8pPr marL="13716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8pPr>
            <a:lvl9pPr marL="1828800" algn="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080808"/>
                </a:solidFill>
                <a:latin typeface="Arial" charset="0"/>
              </a:defRPr>
            </a:lvl9pPr>
          </a:lstStyle>
          <a:p>
            <a:pPr algn="l"/>
            <a:r>
              <a:rPr lang="en-US" sz="3200" b="0" kern="0" dirty="0" smtClean="0">
                <a:latin typeface="Tahoma" pitchFamily="34" charset="0"/>
              </a:rPr>
              <a:t>NoSQL Database Types</a:t>
            </a:r>
            <a:endParaRPr lang="uk-UA" sz="3200" b="0" kern="0" dirty="0">
              <a:latin typeface="Tahoma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979712" y="766763"/>
            <a:ext cx="6984776" cy="5758581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rgbClr val="080808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400" b="1">
                <a:solidFill>
                  <a:srgbClr val="080808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080808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080808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80808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rgbClr val="00B05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rgbClr val="00B05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2000" b="0" kern="0" dirty="0" err="1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Key-value</a:t>
            </a:r>
            <a:r>
              <a:rPr lang="it-IT" altLang="ko-KR" sz="2000" b="0" kern="0" dirty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it-IT" altLang="ko-KR" sz="2000" b="0" kern="0" dirty="0" err="1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stores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: sistemi che permetto di </a:t>
            </a:r>
            <a:r>
              <a:rPr lang="it-IT" altLang="ko-KR" sz="2000" b="0" kern="0" dirty="0" err="1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storare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 e prendere oggetti tramite l’uso di una chiave.</a:t>
            </a: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2000" b="0" kern="0" dirty="0" err="1" smtClean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Column</a:t>
            </a:r>
            <a:r>
              <a:rPr lang="it-IT" altLang="ko-KR" sz="2000" b="0" kern="0" dirty="0" smtClean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- </a:t>
            </a:r>
            <a:r>
              <a:rPr lang="it-IT" altLang="ko-KR" sz="2000" b="0" kern="0" dirty="0" err="1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oriented</a:t>
            </a:r>
            <a:r>
              <a:rPr lang="it-IT" altLang="ko-KR" sz="2000" b="0" kern="0" dirty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it-IT" altLang="ko-KR" sz="2000" b="0" kern="0" dirty="0" err="1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databases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: questi database contengono una unica estendibile colonna con data dinamica.</a:t>
            </a: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2000" b="0" kern="0" dirty="0" err="1" smtClean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Document-based</a:t>
            </a:r>
            <a:r>
              <a:rPr lang="it-IT" altLang="ko-KR" sz="2000" b="0" kern="0" dirty="0" smtClean="0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it-IT" altLang="ko-KR" sz="2000" b="0" kern="0" dirty="0" err="1">
                <a:solidFill>
                  <a:srgbClr val="00B0F0"/>
                </a:solidFill>
                <a:latin typeface="Verdana" pitchFamily="34" charset="0"/>
                <a:ea typeface="굴림" charset="-127"/>
              </a:rPr>
              <a:t>stores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: questi database memorizzano e organizzano i dati in </a:t>
            </a:r>
            <a:r>
              <a:rPr lang="it-IT" altLang="ko-KR" sz="2000" b="0" i="1" kern="0" dirty="0" err="1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collection</a:t>
            </a:r>
            <a:r>
              <a:rPr lang="it-IT" altLang="ko-KR" sz="2000" b="0" i="1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 of </a:t>
            </a:r>
            <a:r>
              <a:rPr lang="it-IT" altLang="ko-KR" sz="2000" b="0" i="1" kern="0" dirty="0" err="1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documents</a:t>
            </a:r>
            <a:r>
              <a:rPr lang="it-IT" altLang="ko-KR" sz="2000" b="0" i="1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, in questi database possono essere aggiunti ad una collezione oggetti di qualunque tipo e possono essere aggiunti e levati campi a piacere</a:t>
            </a:r>
            <a:r>
              <a:rPr lang="it-IT" altLang="ko-KR" sz="2000" b="0" kern="0" dirty="0" smtClean="0">
                <a:solidFill>
                  <a:schemeClr val="tx2"/>
                </a:solidFill>
                <a:latin typeface="Verdana" pitchFamily="34" charset="0"/>
                <a:ea typeface="굴림" charset="-127"/>
              </a:rPr>
              <a:t>.</a:t>
            </a:r>
          </a:p>
          <a:p>
            <a:pPr marL="0" indent="0">
              <a:lnSpc>
                <a:spcPct val="80000"/>
              </a:lnSpc>
              <a:buNone/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it-IT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en-US" altLang="ko-KR" sz="2000" b="0" kern="0" dirty="0" smtClean="0">
              <a:solidFill>
                <a:schemeClr val="tx2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0" kern="0" dirty="0" smtClean="0"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endParaRPr lang="en-US" altLang="ko-KR" sz="2000" b="0" kern="0" dirty="0" smtClean="0">
              <a:solidFill>
                <a:srgbClr val="00B0F0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it-IT" altLang="ko-KR" sz="2000" b="0" kern="0" dirty="0" smtClean="0"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1600" b="0" kern="0" dirty="0" smtClean="0">
              <a:latin typeface="Verdana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7896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696" y="0"/>
            <a:ext cx="7777236" cy="649287"/>
          </a:xfrm>
        </p:spPr>
        <p:txBody>
          <a:bodyPr/>
          <a:lstStyle/>
          <a:p>
            <a:pPr algn="l"/>
            <a:r>
              <a:rPr lang="en-US" sz="3200" b="0" dirty="0" err="1" smtClean="0">
                <a:latin typeface="Tahoma" pitchFamily="34" charset="0"/>
              </a:rPr>
              <a:t>MongoDB</a:t>
            </a:r>
            <a:endParaRPr lang="uk-UA" sz="3200" b="0" dirty="0">
              <a:latin typeface="Tahoma" pitchFamily="34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7704" y="908720"/>
            <a:ext cx="7127776" cy="5832648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it-IT" altLang="ko-KR" sz="180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MongoDB</a:t>
            </a:r>
            <a:r>
              <a:rPr lang="it-IT" altLang="ko-KR" sz="180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è un open-source (AGPL License) </a:t>
            </a:r>
            <a:r>
              <a:rPr lang="it-IT" altLang="ko-KR" sz="180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document</a:t>
            </a:r>
            <a:r>
              <a:rPr lang="it-IT" altLang="ko-KR" sz="180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it-IT" altLang="ko-KR" sz="180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oriented</a:t>
            </a:r>
            <a:r>
              <a:rPr lang="it-IT" altLang="ko-KR" sz="180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database e il leader mondiale nella categoria </a:t>
            </a:r>
            <a:r>
              <a:rPr lang="it-IT" altLang="ko-KR" sz="180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NoSQL</a:t>
            </a:r>
            <a:r>
              <a:rPr lang="it-IT" altLang="ko-KR" sz="180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. Scritto in C++.</a:t>
            </a:r>
          </a:p>
          <a:p>
            <a:pPr marL="0" indent="0">
              <a:lnSpc>
                <a:spcPct val="80000"/>
              </a:lnSpc>
              <a:buNone/>
            </a:pPr>
            <a:endParaRPr lang="it-IT" altLang="ko-KR" sz="1800" dirty="0">
              <a:solidFill>
                <a:schemeClr val="tx1"/>
              </a:solidFill>
              <a:latin typeface="Verdana" pitchFamily="34" charset="0"/>
              <a:ea typeface="굴림" charset="-127"/>
            </a:endParaRPr>
          </a:p>
          <a:p>
            <a:pPr>
              <a:lnSpc>
                <a:spcPct val="80000"/>
              </a:lnSpc>
            </a:pPr>
            <a:r>
              <a:rPr lang="it-IT" altLang="ko-KR" sz="180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JSON-Style </a:t>
            </a:r>
            <a:r>
              <a:rPr lang="it-IT" altLang="ko-KR" sz="180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documents</a:t>
            </a:r>
            <a:r>
              <a:rPr lang="it-IT" altLang="ko-KR" sz="1800" dirty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 </a:t>
            </a:r>
            <a:r>
              <a:rPr lang="it-IT" altLang="ko-KR" sz="1800" dirty="0" smtClean="0">
                <a:solidFill>
                  <a:schemeClr val="tx1"/>
                </a:solidFill>
                <a:latin typeface="Verdana" pitchFamily="34" charset="0"/>
                <a:ea typeface="굴림" charset="-127"/>
              </a:rPr>
              <a:t>BSON</a:t>
            </a:r>
            <a:endParaRPr lang="it-IT" altLang="ko-KR" sz="1800" dirty="0">
              <a:solidFill>
                <a:schemeClr val="tx1"/>
              </a:solidFill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>
              <a:lnSpc>
                <a:spcPct val="80000"/>
              </a:lnSpc>
            </a:pPr>
            <a:r>
              <a:rPr lang="it-IT" altLang="ko-KR" sz="180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Open source</a:t>
            </a:r>
          </a:p>
          <a:p>
            <a:pPr>
              <a:lnSpc>
                <a:spcPct val="80000"/>
              </a:lnSpc>
            </a:pPr>
            <a:r>
              <a:rPr lang="it-IT" altLang="ko-KR" sz="180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Features</a:t>
            </a:r>
            <a:r>
              <a:rPr lang="it-IT" altLang="ko-KR" sz="180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:</a:t>
            </a:r>
          </a:p>
          <a:p>
            <a:pPr lvl="1">
              <a:lnSpc>
                <a:spcPct val="80000"/>
              </a:lnSpc>
            </a:pPr>
            <a:endParaRPr lang="it-IT" altLang="ko-KR" sz="1600" b="0" dirty="0">
              <a:solidFill>
                <a:schemeClr val="tx1"/>
              </a:solidFill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 lvl="1">
              <a:lnSpc>
                <a:spcPct val="80000"/>
              </a:lnSpc>
            </a:pPr>
            <a:r>
              <a:rPr lang="it-IT" altLang="ko-KR" sz="1600" b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Full Index </a:t>
            </a:r>
            <a:r>
              <a:rPr lang="it-IT" altLang="ko-KR" sz="1600" b="0" dirty="0" err="1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Support</a:t>
            </a:r>
            <a:endParaRPr lang="it-IT" altLang="ko-KR" sz="1600" b="0" dirty="0" smtClean="0">
              <a:solidFill>
                <a:srgbClr val="00B050"/>
              </a:solidFill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 lvl="1">
              <a:lnSpc>
                <a:spcPct val="80000"/>
              </a:lnSpc>
            </a:pPr>
            <a:r>
              <a:rPr lang="it-IT" altLang="ko-KR" sz="1600" b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Replication:</a:t>
            </a:r>
            <a:r>
              <a:rPr lang="it-IT" altLang="ko-KR" sz="1600" b="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 possibilità di avere repliche e comandi di scrittura anche da C# per la gestione</a:t>
            </a:r>
          </a:p>
          <a:p>
            <a:pPr lvl="1">
              <a:lnSpc>
                <a:spcPct val="80000"/>
              </a:lnSpc>
            </a:pPr>
            <a:r>
              <a:rPr lang="it-IT" altLang="ko-KR" sz="1600" b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Auto-</a:t>
            </a:r>
            <a:r>
              <a:rPr lang="it-IT" altLang="ko-KR" sz="1600" b="0" dirty="0" err="1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Sharing</a:t>
            </a:r>
            <a:r>
              <a:rPr lang="it-IT" altLang="ko-KR" sz="1600" b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:</a:t>
            </a:r>
            <a:r>
              <a:rPr lang="it-IT" altLang="ko-KR" sz="1600" b="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 possibilità di scalare orizzontalmente</a:t>
            </a:r>
          </a:p>
          <a:p>
            <a:pPr lvl="1">
              <a:lnSpc>
                <a:spcPct val="80000"/>
              </a:lnSpc>
            </a:pPr>
            <a:r>
              <a:rPr lang="it-IT" altLang="ko-KR" sz="1600" b="0" dirty="0" err="1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Querying</a:t>
            </a:r>
            <a:endParaRPr lang="it-IT" altLang="ko-KR" sz="1600" b="0" dirty="0" smtClean="0">
              <a:solidFill>
                <a:srgbClr val="00B050"/>
              </a:solidFill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 lvl="1">
              <a:lnSpc>
                <a:spcPct val="80000"/>
              </a:lnSpc>
            </a:pPr>
            <a:r>
              <a:rPr lang="it-IT" altLang="ko-KR" sz="1600" b="0" dirty="0" err="1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GridFS</a:t>
            </a:r>
            <a:r>
              <a:rPr lang="it-IT" altLang="ko-KR" sz="1600" b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: </a:t>
            </a:r>
            <a:r>
              <a:rPr lang="it-IT" altLang="ko-KR" sz="1600" b="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gestione di file di dimensione superiore ai 16Mb.</a:t>
            </a:r>
          </a:p>
          <a:p>
            <a:pPr lvl="1">
              <a:lnSpc>
                <a:spcPct val="80000"/>
              </a:lnSpc>
            </a:pPr>
            <a:r>
              <a:rPr lang="it-IT" altLang="ko-KR" sz="1600" b="0" dirty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MongoDB Management </a:t>
            </a:r>
            <a:r>
              <a:rPr lang="it-IT" altLang="ko-KR" sz="1600" b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Service: </a:t>
            </a:r>
            <a:r>
              <a:rPr lang="en-IE" altLang="ko-KR" sz="1600" b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Servizi</a:t>
            </a:r>
            <a:r>
              <a:rPr lang="en-IE" altLang="ko-KR" sz="1600" b="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 per la </a:t>
            </a:r>
            <a:r>
              <a:rPr lang="en-IE" altLang="ko-KR" sz="1600" b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gestione</a:t>
            </a:r>
            <a:r>
              <a:rPr lang="en-IE" altLang="ko-KR" sz="1600" b="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 in cloud di </a:t>
            </a:r>
            <a:r>
              <a:rPr lang="en-IE" altLang="ko-KR" sz="1600" b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MongoDB</a:t>
            </a:r>
            <a:r>
              <a:rPr lang="it-IT" altLang="ko-KR" sz="1600" b="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.</a:t>
            </a:r>
            <a:endParaRPr lang="it-IT" altLang="ko-KR" sz="1600" b="0" dirty="0" smtClean="0">
              <a:solidFill>
                <a:schemeClr val="tx1"/>
              </a:solidFill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 lvl="1">
              <a:lnSpc>
                <a:spcPct val="80000"/>
              </a:lnSpc>
            </a:pPr>
            <a:r>
              <a:rPr lang="it-IT" altLang="ko-KR" sz="1600" b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MongoDB Enterprise</a:t>
            </a:r>
            <a:r>
              <a:rPr lang="it-IT" altLang="ko-KR" sz="1600" b="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: </a:t>
            </a:r>
            <a:r>
              <a:rPr lang="it-IT" altLang="ko-KR" sz="1600" b="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Versione commerciale;</a:t>
            </a:r>
            <a:endParaRPr lang="it-IT" altLang="ko-KR" sz="1600" b="0" dirty="0" smtClean="0">
              <a:solidFill>
                <a:schemeClr val="tx1"/>
              </a:solidFill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 lvl="1">
              <a:lnSpc>
                <a:spcPct val="80000"/>
              </a:lnSpc>
            </a:pPr>
            <a:r>
              <a:rPr lang="it-IT" altLang="ko-KR" sz="1600" b="0" dirty="0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Production </a:t>
            </a:r>
            <a:r>
              <a:rPr lang="it-IT" altLang="ko-KR" sz="1600" b="0" dirty="0" err="1" smtClean="0">
                <a:solidFill>
                  <a:srgbClr val="00B050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Support</a:t>
            </a:r>
            <a:r>
              <a:rPr lang="it-IT" altLang="ko-KR" sz="1600" b="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: Considerato che si parla di prodotto OS è fondamentale.</a:t>
            </a:r>
          </a:p>
          <a:p>
            <a:pPr lvl="1">
              <a:lnSpc>
                <a:spcPct val="80000"/>
              </a:lnSpc>
            </a:pPr>
            <a:r>
              <a:rPr lang="it-IT" altLang="ko-KR" sz="1600" b="0" dirty="0" err="1" smtClean="0">
                <a:solidFill>
                  <a:schemeClr val="bg2">
                    <a:lumMod val="60000"/>
                    <a:lumOff val="40000"/>
                  </a:schemeClr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Transaction</a:t>
            </a:r>
            <a:r>
              <a:rPr lang="it-IT" altLang="ko-KR" sz="1600" b="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: </a:t>
            </a:r>
            <a:r>
              <a:rPr lang="it-IT" altLang="ko-KR" sz="1600" b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Mongo</a:t>
            </a:r>
            <a:r>
              <a:rPr lang="it-IT" altLang="ko-KR" sz="1600" b="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 NON supporta le </a:t>
            </a:r>
            <a:r>
              <a:rPr lang="it-IT" altLang="ko-KR" sz="1600" b="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transaction</a:t>
            </a:r>
            <a:endParaRPr lang="it-IT" altLang="ko-KR" sz="1600" b="0" dirty="0" smtClean="0">
              <a:solidFill>
                <a:schemeClr val="tx1"/>
              </a:solidFill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>
              <a:lnSpc>
                <a:spcPct val="80000"/>
              </a:lnSpc>
            </a:pPr>
            <a:endParaRPr lang="it-IT" altLang="ko-KR" sz="2000" dirty="0">
              <a:solidFill>
                <a:schemeClr val="tx1"/>
              </a:solidFill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>
              <a:lnSpc>
                <a:spcPct val="80000"/>
              </a:lnSpc>
            </a:pPr>
            <a:r>
              <a:rPr lang="it-IT" altLang="ko-KR" sz="180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Clients: </a:t>
            </a:r>
            <a:r>
              <a:rPr lang="it-IT" altLang="ko-KR" sz="160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BOSCH, Adobe, </a:t>
            </a:r>
            <a:r>
              <a:rPr lang="it-IT" altLang="ko-KR" sz="1600" dirty="0" err="1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ebay</a:t>
            </a:r>
            <a:r>
              <a:rPr lang="it-IT" altLang="ko-KR" sz="1600" dirty="0" smtClean="0">
                <a:solidFill>
                  <a:schemeClr val="tx1"/>
                </a:solidFill>
                <a:latin typeface="Verdana" pitchFamily="34" charset="0"/>
                <a:ea typeface="굴림" charset="-127"/>
                <a:sym typeface="Wingdings" pitchFamily="2" charset="2"/>
              </a:rPr>
              <a:t>, McAfee, Expedia, MTV, MetLife…</a:t>
            </a:r>
          </a:p>
          <a:p>
            <a:pPr>
              <a:lnSpc>
                <a:spcPct val="80000"/>
              </a:lnSpc>
            </a:pPr>
            <a:endParaRPr lang="it-IT" altLang="ko-KR" sz="2000" dirty="0">
              <a:solidFill>
                <a:schemeClr val="tx1"/>
              </a:solidFill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>
              <a:lnSpc>
                <a:spcPct val="80000"/>
              </a:lnSpc>
            </a:pPr>
            <a:endParaRPr lang="it-IT" altLang="ko-KR" sz="2000" dirty="0" smtClean="0">
              <a:solidFill>
                <a:schemeClr val="tx1"/>
              </a:solidFill>
              <a:latin typeface="Verdana" pitchFamily="34" charset="0"/>
              <a:ea typeface="굴림" charset="-127"/>
              <a:sym typeface="Wingdings" pitchFamily="2" charset="2"/>
            </a:endParaRPr>
          </a:p>
          <a:p>
            <a:pPr>
              <a:lnSpc>
                <a:spcPct val="80000"/>
              </a:lnSpc>
              <a:buNone/>
            </a:pPr>
            <a:endParaRPr lang="en-US" altLang="ko-KR" sz="1600" dirty="0" smtClean="0">
              <a:latin typeface="Verdana" pitchFamily="34" charset="0"/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b="0" dirty="0" err="1" smtClean="0"/>
              <a:t>MongoDB</a:t>
            </a:r>
            <a:r>
              <a:rPr lang="it-IT" b="0" dirty="0" smtClean="0"/>
              <a:t> &amp; RDMBS</a:t>
            </a:r>
            <a:endParaRPr lang="it-IT" b="0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8521518" cy="326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077152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">
  <a:themeElements>
    <a:clrScheme name="template 4">
      <a:dk1>
        <a:srgbClr val="4D4D4D"/>
      </a:dk1>
      <a:lt1>
        <a:srgbClr val="FFFFFF"/>
      </a:lt1>
      <a:dk2>
        <a:srgbClr val="000000"/>
      </a:dk2>
      <a:lt2>
        <a:srgbClr val="9B6902"/>
      </a:lt2>
      <a:accent1>
        <a:srgbClr val="C75E00"/>
      </a:accent1>
      <a:accent2>
        <a:srgbClr val="FED416"/>
      </a:accent2>
      <a:accent3>
        <a:srgbClr val="FFFFFF"/>
      </a:accent3>
      <a:accent4>
        <a:srgbClr val="404040"/>
      </a:accent4>
      <a:accent5>
        <a:srgbClr val="E0B6AA"/>
      </a:accent5>
      <a:accent6>
        <a:srgbClr val="E6C013"/>
      </a:accent6>
      <a:hlink>
        <a:srgbClr val="EE6600"/>
      </a:hlink>
      <a:folHlink>
        <a:srgbClr val="EAEAEA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D5E1F3"/>
        </a:lt2>
        <a:accent1>
          <a:srgbClr val="BC4417"/>
        </a:accent1>
        <a:accent2>
          <a:srgbClr val="CF9C1C"/>
        </a:accent2>
        <a:accent3>
          <a:srgbClr val="FFFFFF"/>
        </a:accent3>
        <a:accent4>
          <a:srgbClr val="404040"/>
        </a:accent4>
        <a:accent5>
          <a:srgbClr val="DAB0AB"/>
        </a:accent5>
        <a:accent6>
          <a:srgbClr val="BB8D18"/>
        </a:accent6>
        <a:hlink>
          <a:srgbClr val="E8C97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000000"/>
        </a:dk2>
        <a:lt2>
          <a:srgbClr val="986615"/>
        </a:lt2>
        <a:accent1>
          <a:srgbClr val="BF4413"/>
        </a:accent1>
        <a:accent2>
          <a:srgbClr val="FFAB21"/>
        </a:accent2>
        <a:accent3>
          <a:srgbClr val="FFFFFF"/>
        </a:accent3>
        <a:accent4>
          <a:srgbClr val="404040"/>
        </a:accent4>
        <a:accent5>
          <a:srgbClr val="DCB0AA"/>
        </a:accent5>
        <a:accent6>
          <a:srgbClr val="E79B1D"/>
        </a:accent6>
        <a:hlink>
          <a:srgbClr val="C5A37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4A1B17"/>
        </a:lt2>
        <a:accent1>
          <a:srgbClr val="C66C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DFBAAA"/>
        </a:accent5>
        <a:accent6>
          <a:srgbClr val="E6C013"/>
        </a:accent6>
        <a:hlink>
          <a:srgbClr val="FFDE9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013"/>
        </a:accent6>
        <a:hlink>
          <a:srgbClr val="EE66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570301"/>
        </a:lt2>
        <a:accent1>
          <a:srgbClr val="D37E00"/>
        </a:accent1>
        <a:accent2>
          <a:srgbClr val="F5CB03"/>
        </a:accent2>
        <a:accent3>
          <a:srgbClr val="FFFFFF"/>
        </a:accent3>
        <a:accent4>
          <a:srgbClr val="404040"/>
        </a:accent4>
        <a:accent5>
          <a:srgbClr val="E6C0AA"/>
        </a:accent5>
        <a:accent6>
          <a:srgbClr val="DEB802"/>
        </a:accent6>
        <a:hlink>
          <a:srgbClr val="D860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713C0C"/>
        </a:lt2>
        <a:accent1>
          <a:srgbClr val="E4B058"/>
        </a:accent1>
        <a:accent2>
          <a:srgbClr val="FDD912"/>
        </a:accent2>
        <a:accent3>
          <a:srgbClr val="FFFFFF"/>
        </a:accent3>
        <a:accent4>
          <a:srgbClr val="404040"/>
        </a:accent4>
        <a:accent5>
          <a:srgbClr val="EFD4B4"/>
        </a:accent5>
        <a:accent6>
          <a:srgbClr val="E5C40F"/>
        </a:accent6>
        <a:hlink>
          <a:srgbClr val="E063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953900"/>
        </a:lt2>
        <a:accent1>
          <a:srgbClr val="B65300"/>
        </a:accent1>
        <a:accent2>
          <a:srgbClr val="CE6A00"/>
        </a:accent2>
        <a:accent3>
          <a:srgbClr val="FFFFFF"/>
        </a:accent3>
        <a:accent4>
          <a:srgbClr val="404040"/>
        </a:accent4>
        <a:accent5>
          <a:srgbClr val="D7B3AA"/>
        </a:accent5>
        <a:accent6>
          <a:srgbClr val="BA5F00"/>
        </a:accent6>
        <a:hlink>
          <a:srgbClr val="F0A806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000000"/>
        </a:dk2>
        <a:lt2>
          <a:srgbClr val="D87200"/>
        </a:lt2>
        <a:accent1>
          <a:srgbClr val="E29B07"/>
        </a:accent1>
        <a:accent2>
          <a:srgbClr val="EDBF03"/>
        </a:accent2>
        <a:accent3>
          <a:srgbClr val="FFFFFF"/>
        </a:accent3>
        <a:accent4>
          <a:srgbClr val="404040"/>
        </a:accent4>
        <a:accent5>
          <a:srgbClr val="EECBAA"/>
        </a:accent5>
        <a:accent6>
          <a:srgbClr val="D7AD02"/>
        </a:accent6>
        <a:hlink>
          <a:srgbClr val="7CA43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000000"/>
        </a:dk2>
        <a:lt2>
          <a:srgbClr val="D24D06"/>
        </a:lt2>
        <a:accent1>
          <a:srgbClr val="E59709"/>
        </a:accent1>
        <a:accent2>
          <a:srgbClr val="E9AC24"/>
        </a:accent2>
        <a:accent3>
          <a:srgbClr val="FFFFFF"/>
        </a:accent3>
        <a:accent4>
          <a:srgbClr val="404040"/>
        </a:accent4>
        <a:accent5>
          <a:srgbClr val="F0C9AA"/>
        </a:accent5>
        <a:accent6>
          <a:srgbClr val="D39B20"/>
        </a:accent6>
        <a:hlink>
          <a:srgbClr val="F7B80B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000000"/>
        </a:dk2>
        <a:lt2>
          <a:srgbClr val="CD5003"/>
        </a:lt2>
        <a:accent1>
          <a:srgbClr val="419DCF"/>
        </a:accent1>
        <a:accent2>
          <a:srgbClr val="BC1F1F"/>
        </a:accent2>
        <a:accent3>
          <a:srgbClr val="FFFFFF"/>
        </a:accent3>
        <a:accent4>
          <a:srgbClr val="404040"/>
        </a:accent4>
        <a:accent5>
          <a:srgbClr val="B0CCE4"/>
        </a:accent5>
        <a:accent6>
          <a:srgbClr val="AA1B1B"/>
        </a:accent6>
        <a:hlink>
          <a:srgbClr val="FFE42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000000"/>
        </a:dk2>
        <a:lt2>
          <a:srgbClr val="DF2905"/>
        </a:lt2>
        <a:accent1>
          <a:srgbClr val="D05203"/>
        </a:accent1>
        <a:accent2>
          <a:srgbClr val="72A3E1"/>
        </a:accent2>
        <a:accent3>
          <a:srgbClr val="FFFFFF"/>
        </a:accent3>
        <a:accent4>
          <a:srgbClr val="404040"/>
        </a:accent4>
        <a:accent5>
          <a:srgbClr val="E4B3AA"/>
        </a:accent5>
        <a:accent6>
          <a:srgbClr val="6793CC"/>
        </a:accent6>
        <a:hlink>
          <a:srgbClr val="F3A10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5302</TotalTime>
  <Words>1235</Words>
  <Application>Microsoft Office PowerPoint</Application>
  <PresentationFormat>On-screen Show (4:3)</PresentationFormat>
  <Paragraphs>224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굴림</vt:lpstr>
      <vt:lpstr>Arial</vt:lpstr>
      <vt:lpstr>Tahoma</vt:lpstr>
      <vt:lpstr>Verdana</vt:lpstr>
      <vt:lpstr>Wingdings</vt:lpstr>
      <vt:lpstr>template</vt:lpstr>
      <vt:lpstr>NoSQL MongoDB  &amp; .Net</vt:lpstr>
      <vt:lpstr>Thanks - Sponsors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MongoDB</vt:lpstr>
      <vt:lpstr>MongoDB &amp; RDMBS</vt:lpstr>
      <vt:lpstr>Shards</vt:lpstr>
      <vt:lpstr>Replication in MongoDB</vt:lpstr>
      <vt:lpstr>Installation &amp; Setup</vt:lpstr>
      <vt:lpstr>Add Item in MongoDB</vt:lpstr>
      <vt:lpstr>Querying in MongoDB</vt:lpstr>
      <vt:lpstr>Querying Nested in MongoDB</vt:lpstr>
      <vt:lpstr>MongoDB Drivers and Client Libraries</vt:lpstr>
      <vt:lpstr>C# and .NET MongoDB Driver</vt:lpstr>
      <vt:lpstr>Using C# Driver</vt:lpstr>
      <vt:lpstr>Using C# Driver Actions Insert Query</vt:lpstr>
      <vt:lpstr>Using C# Driver Actions Update Save</vt:lpstr>
      <vt:lpstr>Using C# Driver Actions Update</vt:lpstr>
      <vt:lpstr>Using C# Remove</vt:lpstr>
      <vt:lpstr>Using C# Driver LINQ</vt:lpstr>
      <vt:lpstr>Storing Files</vt:lpstr>
      <vt:lpstr>Storing Big Files? GridFS</vt:lpstr>
      <vt:lpstr>Risorse 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Dependency Injection in .Net</dc:title>
  <dc:creator>Alessandro Gambaro</dc:creator>
  <cp:lastModifiedBy>Alessandro Gambaro</cp:lastModifiedBy>
  <cp:revision>278</cp:revision>
  <dcterms:created xsi:type="dcterms:W3CDTF">2011-09-01T08:16:02Z</dcterms:created>
  <dcterms:modified xsi:type="dcterms:W3CDTF">2015-03-01T16:00:30Z</dcterms:modified>
</cp:coreProperties>
</file>